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4" r:id="rId2"/>
  </p:sldMasterIdLst>
  <p:notesMasterIdLst>
    <p:notesMasterId r:id="rId24"/>
  </p:notesMasterIdLst>
  <p:handoutMasterIdLst>
    <p:handoutMasterId r:id="rId25"/>
  </p:handoutMasterIdLst>
  <p:sldIdLst>
    <p:sldId id="263" r:id="rId3"/>
    <p:sldId id="274" r:id="rId4"/>
    <p:sldId id="275" r:id="rId5"/>
    <p:sldId id="276" r:id="rId6"/>
    <p:sldId id="277" r:id="rId7"/>
    <p:sldId id="278" r:id="rId8"/>
    <p:sldId id="279" r:id="rId9"/>
    <p:sldId id="280" r:id="rId10"/>
    <p:sldId id="281" r:id="rId11"/>
    <p:sldId id="282" r:id="rId12"/>
    <p:sldId id="284" r:id="rId13"/>
    <p:sldId id="288" r:id="rId14"/>
    <p:sldId id="287" r:id="rId15"/>
    <p:sldId id="295" r:id="rId16"/>
    <p:sldId id="289" r:id="rId17"/>
    <p:sldId id="290" r:id="rId18"/>
    <p:sldId id="291" r:id="rId19"/>
    <p:sldId id="293" r:id="rId20"/>
    <p:sldId id="292" r:id="rId21"/>
    <p:sldId id="294" r:id="rId22"/>
    <p:sldId id="269" r:id="rId23"/>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9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C33"/>
    <a:srgbClr val="FFD530"/>
    <a:srgbClr val="262340"/>
    <a:srgbClr val="FFC629"/>
    <a:srgbClr val="67151F"/>
    <a:srgbClr val="D991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p:restoredTop sz="94513"/>
  </p:normalViewPr>
  <p:slideViewPr>
    <p:cSldViewPr snapToGrid="0" snapToObjects="1">
      <p:cViewPr varScale="1">
        <p:scale>
          <a:sx n="108" d="100"/>
          <a:sy n="108" d="100"/>
        </p:scale>
        <p:origin x="2226" y="84"/>
      </p:cViewPr>
      <p:guideLst>
        <p:guide orient="horz" pos="2160"/>
        <p:guide pos="2895"/>
      </p:guideLst>
    </p:cSldViewPr>
  </p:slideViewPr>
  <p:notesTextViewPr>
    <p:cViewPr>
      <p:scale>
        <a:sx n="100" d="100"/>
        <a:sy n="100" d="100"/>
      </p:scale>
      <p:origin x="0" y="0"/>
    </p:cViewPr>
  </p:notesTextViewPr>
  <p:notesViewPr>
    <p:cSldViewPr snapToGrid="0" snapToObjects="1">
      <p:cViewPr varScale="1">
        <p:scale>
          <a:sx n="161" d="100"/>
          <a:sy n="161" d="100"/>
        </p:scale>
        <p:origin x="381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3172" tIns="46586" rIns="93172" bIns="46586" rtlCol="0"/>
          <a:lstStyle>
            <a:lvl1pPr algn="l">
              <a:defRPr sz="1200"/>
            </a:lvl1pPr>
          </a:lstStyle>
          <a:p>
            <a:endParaRPr lang="en-US"/>
          </a:p>
        </p:txBody>
      </p:sp>
      <p:sp>
        <p:nvSpPr>
          <p:cNvPr id="3" name="Date Placeholder 2"/>
          <p:cNvSpPr>
            <a:spLocks noGrp="1"/>
          </p:cNvSpPr>
          <p:nvPr>
            <p:ph type="dt" sz="quarter" idx="1"/>
          </p:nvPr>
        </p:nvSpPr>
        <p:spPr>
          <a:xfrm>
            <a:off x="3970938" y="1"/>
            <a:ext cx="3037840" cy="464820"/>
          </a:xfrm>
          <a:prstGeom prst="rect">
            <a:avLst/>
          </a:prstGeom>
        </p:spPr>
        <p:txBody>
          <a:bodyPr vert="horz" lIns="93172" tIns="46586" rIns="93172" bIns="46586" rtlCol="0"/>
          <a:lstStyle>
            <a:lvl1pPr algn="r">
              <a:defRPr sz="1200"/>
            </a:lvl1pPr>
          </a:lstStyle>
          <a:p>
            <a:fld id="{F1F143D2-B6FF-3C4A-B109-18C45843BD1D}" type="datetimeFigureOut">
              <a:rPr lang="en-US" smtClean="0"/>
              <a:t>2/25/2021</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2" tIns="46586" rIns="93172" bIns="46586"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2" tIns="46586" rIns="93172" bIns="46586" rtlCol="0" anchor="b"/>
          <a:lstStyle>
            <a:lvl1pPr algn="r">
              <a:defRPr sz="1200"/>
            </a:lvl1pPr>
          </a:lstStyle>
          <a:p>
            <a:fld id="{715B8868-EF51-CA4B-9BD5-B99DD1FB840F}" type="slidenum">
              <a:rPr lang="en-US" smtClean="0"/>
              <a:t>‹#›</a:t>
            </a:fld>
            <a:endParaRPr lang="en-US"/>
          </a:p>
        </p:txBody>
      </p:sp>
    </p:spTree>
    <p:extLst>
      <p:ext uri="{BB962C8B-B14F-4D97-AF65-F5344CB8AC3E}">
        <p14:creationId xmlns:p14="http://schemas.microsoft.com/office/powerpoint/2010/main" val="5011589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3172" tIns="46586" rIns="93172" bIns="46586" rtlCol="0"/>
          <a:lstStyle>
            <a:lvl1pPr algn="l">
              <a:defRPr sz="1200"/>
            </a:lvl1pPr>
          </a:lstStyle>
          <a:p>
            <a:endParaRPr lang="en-US"/>
          </a:p>
        </p:txBody>
      </p:sp>
      <p:sp>
        <p:nvSpPr>
          <p:cNvPr id="3" name="Date Placeholder 2"/>
          <p:cNvSpPr>
            <a:spLocks noGrp="1"/>
          </p:cNvSpPr>
          <p:nvPr>
            <p:ph type="dt" idx="1"/>
          </p:nvPr>
        </p:nvSpPr>
        <p:spPr>
          <a:xfrm>
            <a:off x="3970938" y="1"/>
            <a:ext cx="3037840" cy="464820"/>
          </a:xfrm>
          <a:prstGeom prst="rect">
            <a:avLst/>
          </a:prstGeom>
        </p:spPr>
        <p:txBody>
          <a:bodyPr vert="horz" lIns="93172" tIns="46586" rIns="93172" bIns="46586" rtlCol="0"/>
          <a:lstStyle>
            <a:lvl1pPr algn="r">
              <a:defRPr sz="1200"/>
            </a:lvl1pPr>
          </a:lstStyle>
          <a:p>
            <a:fld id="{15EF71C2-2358-394D-B9C0-422540A7EDCD}" type="datetimeFigureOut">
              <a:rPr lang="en-US" smtClean="0"/>
              <a:t>2/25/2021</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15791"/>
            <a:ext cx="5608320" cy="4183380"/>
          </a:xfrm>
          <a:prstGeom prst="rect">
            <a:avLst/>
          </a:prstGeom>
        </p:spPr>
        <p:txBody>
          <a:bodyPr vert="horz" lIns="93172" tIns="46586" rIns="93172" bIns="4658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200"/>
            </a:lvl1pPr>
          </a:lstStyle>
          <a:p>
            <a:fld id="{54C1C953-2046-5A49-A76D-8EB5E9244F5E}" type="slidenum">
              <a:rPr lang="en-US" smtClean="0"/>
              <a:t>‹#›</a:t>
            </a:fld>
            <a:endParaRPr lang="en-US"/>
          </a:p>
        </p:txBody>
      </p:sp>
    </p:spTree>
    <p:extLst>
      <p:ext uri="{BB962C8B-B14F-4D97-AF65-F5344CB8AC3E}">
        <p14:creationId xmlns:p14="http://schemas.microsoft.com/office/powerpoint/2010/main" val="96681831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C1C953-2046-5A49-A76D-8EB5E9244F5E}" type="slidenum">
              <a:rPr lang="en-US" smtClean="0"/>
              <a:t>3</a:t>
            </a:fld>
            <a:endParaRPr lang="en-US"/>
          </a:p>
        </p:txBody>
      </p:sp>
    </p:spTree>
    <p:extLst>
      <p:ext uri="{BB962C8B-B14F-4D97-AF65-F5344CB8AC3E}">
        <p14:creationId xmlns:p14="http://schemas.microsoft.com/office/powerpoint/2010/main" val="1816017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1C953-2046-5A49-A76D-8EB5E9244F5E}" type="slidenum">
              <a:rPr lang="en-US" smtClean="0"/>
              <a:t>21</a:t>
            </a:fld>
            <a:endParaRPr lang="en-US"/>
          </a:p>
        </p:txBody>
      </p:sp>
    </p:spTree>
    <p:extLst>
      <p:ext uri="{BB962C8B-B14F-4D97-AF65-F5344CB8AC3E}">
        <p14:creationId xmlns:p14="http://schemas.microsoft.com/office/powerpoint/2010/main" val="4337864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descr="4x3_01-0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483690" y="389744"/>
            <a:ext cx="6327648" cy="1210704"/>
          </a:xfrm>
          <a:effectLst/>
        </p:spPr>
        <p:txBody>
          <a:bodyPr>
            <a:normAutofit/>
          </a:bodyPr>
          <a:lstStyle>
            <a:lvl1pPr algn="l">
              <a:defRPr sz="3500">
                <a:solidFill>
                  <a:schemeClr val="tx1"/>
                </a:solidFill>
                <a:effectLst/>
              </a:defRPr>
            </a:lvl1pPr>
          </a:lstStyle>
          <a:p>
            <a:r>
              <a:rPr lang="en-US" dirty="0"/>
              <a:t>Click to edit Master title style</a:t>
            </a:r>
          </a:p>
        </p:txBody>
      </p:sp>
      <p:sp>
        <p:nvSpPr>
          <p:cNvPr id="3" name="Subtitle 2"/>
          <p:cNvSpPr>
            <a:spLocks noGrp="1"/>
          </p:cNvSpPr>
          <p:nvPr>
            <p:ph type="subTitle" idx="1"/>
          </p:nvPr>
        </p:nvSpPr>
        <p:spPr>
          <a:xfrm>
            <a:off x="1483689" y="1600447"/>
            <a:ext cx="6327648" cy="545071"/>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Footer Placeholder 4"/>
          <p:cNvSpPr>
            <a:spLocks noGrp="1"/>
          </p:cNvSpPr>
          <p:nvPr>
            <p:ph type="ftr" sz="quarter" idx="3"/>
          </p:nvPr>
        </p:nvSpPr>
        <p:spPr>
          <a:xfrm>
            <a:off x="3124200" y="6629400"/>
            <a:ext cx="2895600" cy="238991"/>
          </a:xfrm>
          <a:prstGeom prst="rect">
            <a:avLst/>
          </a:prstGeom>
        </p:spPr>
        <p:txBody>
          <a:bodyPr vert="horz" lIns="91440" tIns="45720" rIns="91440" bIns="45720" rtlCol="0" anchor="ctr"/>
          <a:lstStyle>
            <a:lvl1pPr algn="ctr">
              <a:defRPr sz="1100">
                <a:solidFill>
                  <a:schemeClr val="tx1"/>
                </a:solidFill>
                <a:latin typeface="Arial" panose="020B0604020202020204" pitchFamily="34" charset="0"/>
                <a:cs typeface="Arial" panose="020B0604020202020204" pitchFamily="34" charset="0"/>
              </a:defRPr>
            </a:lvl1pPr>
          </a:lstStyle>
          <a:p>
            <a:r>
              <a:rPr lang="en-US" dirty="0"/>
              <a:t>UNCLASSIFIED</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8953" y="5377698"/>
            <a:ext cx="1057453" cy="99033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coll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Name, Title, Email</a:t>
            </a:r>
            <a:endParaRPr lang="en-US" dirty="0"/>
          </a:p>
        </p:txBody>
      </p:sp>
      <p:sp>
        <p:nvSpPr>
          <p:cNvPr id="4" name="Footer Placeholder 3"/>
          <p:cNvSpPr>
            <a:spLocks noGrp="1"/>
          </p:cNvSpPr>
          <p:nvPr>
            <p:ph type="ftr" sz="quarter" idx="11"/>
          </p:nvPr>
        </p:nvSpPr>
        <p:spPr/>
        <p:txBody>
          <a:bodyPr/>
          <a:lstStyle/>
          <a:p>
            <a:r>
              <a:rPr lang="en-US"/>
              <a:t>UNCLASSIFIED</a:t>
            </a:r>
          </a:p>
        </p:txBody>
      </p:sp>
      <p:sp>
        <p:nvSpPr>
          <p:cNvPr id="5" name="Slide Number Placeholder 4"/>
          <p:cNvSpPr>
            <a:spLocks noGrp="1"/>
          </p:cNvSpPr>
          <p:nvPr>
            <p:ph type="sldNum" sz="quarter" idx="12"/>
          </p:nvPr>
        </p:nvSpPr>
        <p:spPr/>
        <p:txBody>
          <a:bodyPr/>
          <a:lstStyle/>
          <a:p>
            <a:fld id="{22009E32-0316-A64C-BBE6-76331A90034E}" type="slidenum">
              <a:rPr lang="en-US" smtClean="0"/>
              <a:t>‹#›</a:t>
            </a:fld>
            <a:endParaRPr lang="en-US"/>
          </a:p>
        </p:txBody>
      </p:sp>
      <p:sp>
        <p:nvSpPr>
          <p:cNvPr id="7" name="Picture Placeholder 6"/>
          <p:cNvSpPr>
            <a:spLocks noGrp="1"/>
          </p:cNvSpPr>
          <p:nvPr>
            <p:ph type="pic" sz="quarter" idx="13"/>
          </p:nvPr>
        </p:nvSpPr>
        <p:spPr>
          <a:xfrm>
            <a:off x="457200" y="1377950"/>
            <a:ext cx="3325813" cy="4768850"/>
          </a:xfrm>
          <a:ln w="19050" cmpd="sng">
            <a:noFill/>
          </a:ln>
        </p:spPr>
        <p:txBody>
          <a:bodyPr/>
          <a:lstStyle/>
          <a:p>
            <a:endParaRPr lang="en-US"/>
          </a:p>
        </p:txBody>
      </p:sp>
      <p:sp>
        <p:nvSpPr>
          <p:cNvPr id="9" name="Picture Placeholder 8"/>
          <p:cNvSpPr>
            <a:spLocks noGrp="1"/>
          </p:cNvSpPr>
          <p:nvPr>
            <p:ph type="pic" sz="quarter" idx="14"/>
          </p:nvPr>
        </p:nvSpPr>
        <p:spPr>
          <a:xfrm>
            <a:off x="3971925" y="1377950"/>
            <a:ext cx="4714875" cy="2270125"/>
          </a:xfrm>
          <a:ln w="19050" cmpd="sng">
            <a:noFill/>
          </a:ln>
        </p:spPr>
        <p:txBody>
          <a:bodyPr/>
          <a:lstStyle/>
          <a:p>
            <a:endParaRPr lang="en-US"/>
          </a:p>
        </p:txBody>
      </p:sp>
      <p:sp>
        <p:nvSpPr>
          <p:cNvPr id="11" name="Picture Placeholder 10"/>
          <p:cNvSpPr>
            <a:spLocks noGrp="1"/>
          </p:cNvSpPr>
          <p:nvPr>
            <p:ph type="pic" sz="quarter" idx="15"/>
          </p:nvPr>
        </p:nvSpPr>
        <p:spPr>
          <a:xfrm>
            <a:off x="3971925" y="3836988"/>
            <a:ext cx="4714875" cy="2309812"/>
          </a:xfrm>
          <a:ln w="19050" cmpd="sng">
            <a:noFill/>
          </a:ln>
        </p:spPr>
        <p:txBody>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Name, Title, Email</a:t>
            </a:r>
            <a:endParaRPr lang="en-US" dirty="0"/>
          </a:p>
        </p:txBody>
      </p:sp>
      <p:sp>
        <p:nvSpPr>
          <p:cNvPr id="4" name="Footer Placeholder 3"/>
          <p:cNvSpPr>
            <a:spLocks noGrp="1"/>
          </p:cNvSpPr>
          <p:nvPr>
            <p:ph type="ftr" sz="quarter" idx="11"/>
          </p:nvPr>
        </p:nvSpPr>
        <p:spPr/>
        <p:txBody>
          <a:bodyPr/>
          <a:lstStyle/>
          <a:p>
            <a:r>
              <a:rPr lang="en-US"/>
              <a:t>UNCLASSIFIED</a:t>
            </a:r>
          </a:p>
        </p:txBody>
      </p:sp>
      <p:sp>
        <p:nvSpPr>
          <p:cNvPr id="5" name="Slide Number Placeholder 4"/>
          <p:cNvSpPr>
            <a:spLocks noGrp="1"/>
          </p:cNvSpPr>
          <p:nvPr>
            <p:ph type="sldNum" sz="quarter" idx="12"/>
          </p:nvPr>
        </p:nvSpPr>
        <p:spPr/>
        <p:txBody>
          <a:bodyPr/>
          <a:lstStyle/>
          <a:p>
            <a:fld id="{22009E32-0316-A64C-BBE6-76331A90034E}" type="slidenum">
              <a:rPr lang="en-US" smtClean="0"/>
              <a:t>‹#›</a:t>
            </a:fld>
            <a:endParaRPr lang="en-US"/>
          </a:p>
        </p:txBody>
      </p:sp>
      <p:sp>
        <p:nvSpPr>
          <p:cNvPr id="7" name="Table Placeholder 6"/>
          <p:cNvSpPr>
            <a:spLocks noGrp="1"/>
          </p:cNvSpPr>
          <p:nvPr>
            <p:ph type="tbl" sz="quarter" idx="13"/>
          </p:nvPr>
        </p:nvSpPr>
        <p:spPr>
          <a:xfrm>
            <a:off x="649288" y="1268640"/>
            <a:ext cx="7796212" cy="3892170"/>
          </a:xfrm>
        </p:spPr>
        <p:txBody>
          <a:bodyPr/>
          <a:lstStyle/>
          <a:p>
            <a:endParaRPr lang="en-US"/>
          </a:p>
        </p:txBody>
      </p:sp>
      <p:sp>
        <p:nvSpPr>
          <p:cNvPr id="11" name="Text Placeholder 10"/>
          <p:cNvSpPr>
            <a:spLocks noGrp="1"/>
          </p:cNvSpPr>
          <p:nvPr>
            <p:ph type="body" sz="quarter" idx="14"/>
          </p:nvPr>
        </p:nvSpPr>
        <p:spPr>
          <a:xfrm>
            <a:off x="649288" y="5364163"/>
            <a:ext cx="7796212" cy="715962"/>
          </a:xfrm>
        </p:spPr>
        <p:txBody>
          <a:bodyPr>
            <a:normAutofit/>
          </a:bodyPr>
          <a:lstStyle>
            <a:lvl1pPr marL="0" indent="0">
              <a:buNone/>
              <a:defRPr sz="1600"/>
            </a:lvl1pPr>
          </a:lstStyle>
          <a:p>
            <a:pPr lvl="0"/>
            <a:r>
              <a:rPr lang="en-US" dirty="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Name, Title, Email</a:t>
            </a:r>
            <a:endParaRPr lang="en-US" dirty="0"/>
          </a:p>
        </p:txBody>
      </p:sp>
      <p:sp>
        <p:nvSpPr>
          <p:cNvPr id="4" name="Footer Placeholder 3"/>
          <p:cNvSpPr>
            <a:spLocks noGrp="1"/>
          </p:cNvSpPr>
          <p:nvPr>
            <p:ph type="ftr" sz="quarter" idx="11"/>
          </p:nvPr>
        </p:nvSpPr>
        <p:spPr/>
        <p:txBody>
          <a:bodyPr/>
          <a:lstStyle/>
          <a:p>
            <a:r>
              <a:rPr lang="en-US"/>
              <a:t>UNCLASSIFIED</a:t>
            </a:r>
          </a:p>
        </p:txBody>
      </p:sp>
      <p:sp>
        <p:nvSpPr>
          <p:cNvPr id="5" name="Slide Number Placeholder 4"/>
          <p:cNvSpPr>
            <a:spLocks noGrp="1"/>
          </p:cNvSpPr>
          <p:nvPr>
            <p:ph type="sldNum" sz="quarter" idx="12"/>
          </p:nvPr>
        </p:nvSpPr>
        <p:spPr/>
        <p:txBody>
          <a:bodyPr/>
          <a:lstStyle/>
          <a:p>
            <a:fld id="{22009E32-0316-A64C-BBE6-76331A90034E}" type="slidenum">
              <a:rPr lang="en-US" smtClean="0"/>
              <a:t>‹#›</a:t>
            </a:fld>
            <a:endParaRPr lang="en-US"/>
          </a:p>
        </p:txBody>
      </p:sp>
      <p:sp>
        <p:nvSpPr>
          <p:cNvPr id="7" name="SmartArt Placeholder 6"/>
          <p:cNvSpPr>
            <a:spLocks noGrp="1"/>
          </p:cNvSpPr>
          <p:nvPr>
            <p:ph type="pic" sz="quarter" idx="13"/>
          </p:nvPr>
        </p:nvSpPr>
        <p:spPr>
          <a:xfrm>
            <a:off x="4729072" y="1296988"/>
            <a:ext cx="3957727" cy="4633912"/>
          </a:xfrm>
          <a:ln>
            <a:noFill/>
          </a:ln>
          <a:effectLst>
            <a:reflection blurRad="6350" stA="52000" endA="300" endPos="35000" dir="5400000" sy="-100000" algn="bl" rotWithShape="0"/>
          </a:effectLst>
        </p:spPr>
        <p:txBody>
          <a:bodyPr/>
          <a:lstStyle/>
          <a:p>
            <a:endParaRPr lang="en-US"/>
          </a:p>
        </p:txBody>
      </p:sp>
      <p:sp>
        <p:nvSpPr>
          <p:cNvPr id="9" name="Text Placeholder 8"/>
          <p:cNvSpPr>
            <a:spLocks noGrp="1"/>
          </p:cNvSpPr>
          <p:nvPr>
            <p:ph type="body" sz="quarter" idx="14"/>
          </p:nvPr>
        </p:nvSpPr>
        <p:spPr>
          <a:xfrm>
            <a:off x="457200" y="1296988"/>
            <a:ext cx="4069198" cy="4633912"/>
          </a:xfrm>
          <a:ln>
            <a:noFill/>
          </a:ln>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Name, Title, Email</a:t>
            </a:r>
          </a:p>
        </p:txBody>
      </p:sp>
      <p:sp>
        <p:nvSpPr>
          <p:cNvPr id="5" name="Footer Placeholder 4"/>
          <p:cNvSpPr>
            <a:spLocks noGrp="1"/>
          </p:cNvSpPr>
          <p:nvPr>
            <p:ph type="ftr" sz="quarter" idx="11"/>
          </p:nvPr>
        </p:nvSpPr>
        <p:spPr/>
        <p:txBody>
          <a:bodyPr/>
          <a:lstStyle/>
          <a:p>
            <a:r>
              <a:rPr lang="en-US"/>
              <a:t>UNCLASSIFIED</a:t>
            </a:r>
          </a:p>
        </p:txBody>
      </p:sp>
      <p:sp>
        <p:nvSpPr>
          <p:cNvPr id="6" name="Slide Number Placeholder 5"/>
          <p:cNvSpPr>
            <a:spLocks noGrp="1"/>
          </p:cNvSpPr>
          <p:nvPr>
            <p:ph type="sldNum" sz="quarter" idx="12"/>
          </p:nvPr>
        </p:nvSpPr>
        <p:spPr/>
        <p:txBody>
          <a:bodyPr/>
          <a:lstStyle/>
          <a:p>
            <a:fld id="{22009E32-0316-A64C-BBE6-76331A90034E}"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Name, Title, Email</a:t>
            </a:r>
          </a:p>
        </p:txBody>
      </p:sp>
      <p:sp>
        <p:nvSpPr>
          <p:cNvPr id="5" name="Footer Placeholder 4"/>
          <p:cNvSpPr>
            <a:spLocks noGrp="1"/>
          </p:cNvSpPr>
          <p:nvPr>
            <p:ph type="ftr" sz="quarter" idx="11"/>
          </p:nvPr>
        </p:nvSpPr>
        <p:spPr/>
        <p:txBody>
          <a:bodyPr/>
          <a:lstStyle/>
          <a:p>
            <a:r>
              <a:rPr lang="en-US"/>
              <a:t>UNCLASSIFIED</a:t>
            </a:r>
          </a:p>
        </p:txBody>
      </p:sp>
      <p:sp>
        <p:nvSpPr>
          <p:cNvPr id="6" name="Slide Number Placeholder 5"/>
          <p:cNvSpPr>
            <a:spLocks noGrp="1"/>
          </p:cNvSpPr>
          <p:nvPr>
            <p:ph type="sldNum" sz="quarter" idx="12"/>
          </p:nvPr>
        </p:nvSpPr>
        <p:spPr/>
        <p:txBody>
          <a:bodyPr/>
          <a:lstStyle/>
          <a:p>
            <a:fld id="{22009E32-0316-A64C-BBE6-76331A90034E}"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No MRMC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629400"/>
            <a:ext cx="2133600" cy="238991"/>
          </a:xfrm>
        </p:spPr>
        <p:txBody>
          <a:bodyPr/>
          <a:lstStyle>
            <a:lvl1pPr>
              <a:defRPr>
                <a:solidFill>
                  <a:schemeClr val="tx1"/>
                </a:solidFill>
              </a:defRPr>
            </a:lvl1pPr>
          </a:lstStyle>
          <a:p>
            <a:r>
              <a:rPr lang="en-US"/>
              <a:t>Name, Title, Email</a:t>
            </a:r>
            <a:endParaRPr lang="en-US" dirty="0"/>
          </a:p>
        </p:txBody>
      </p:sp>
      <p:sp>
        <p:nvSpPr>
          <p:cNvPr id="5" name="Footer Placeholder 4"/>
          <p:cNvSpPr>
            <a:spLocks noGrp="1"/>
          </p:cNvSpPr>
          <p:nvPr>
            <p:ph type="ftr" sz="quarter" idx="11"/>
          </p:nvPr>
        </p:nvSpPr>
        <p:spPr>
          <a:xfrm>
            <a:off x="3124200" y="6629400"/>
            <a:ext cx="2895600" cy="238991"/>
          </a:xfrm>
        </p:spPr>
        <p:txBody>
          <a:bodyPr/>
          <a:lstStyle>
            <a:lvl1pPr>
              <a:defRPr>
                <a:solidFill>
                  <a:schemeClr val="tx1"/>
                </a:solidFill>
              </a:defRPr>
            </a:lvl1pPr>
          </a:lstStyle>
          <a:p>
            <a:r>
              <a:rPr lang="en-US"/>
              <a:t>UNCLASSIFIED</a:t>
            </a:r>
            <a:endParaRPr lang="en-US" dirty="0"/>
          </a:p>
        </p:txBody>
      </p:sp>
      <p:sp>
        <p:nvSpPr>
          <p:cNvPr id="6" name="Slide Number Placeholder 5"/>
          <p:cNvSpPr>
            <a:spLocks noGrp="1"/>
          </p:cNvSpPr>
          <p:nvPr>
            <p:ph type="sldNum" sz="quarter" idx="12"/>
          </p:nvPr>
        </p:nvSpPr>
        <p:spPr>
          <a:xfrm>
            <a:off x="6016752" y="6629400"/>
            <a:ext cx="2133600" cy="238991"/>
          </a:xfrm>
        </p:spPr>
        <p:txBody>
          <a:bodyPr/>
          <a:lstStyle>
            <a:lvl1pPr>
              <a:defRPr>
                <a:solidFill>
                  <a:schemeClr val="tx1"/>
                </a:solidFill>
              </a:defRPr>
            </a:lvl1pPr>
          </a:lstStyle>
          <a:p>
            <a:fld id="{22009E32-0316-A64C-BBE6-76331A90034E}"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title"/>
          </p:nvPr>
        </p:nvSpPr>
        <p:spPr>
          <a:xfrm>
            <a:off x="803578" y="466362"/>
            <a:ext cx="8632176" cy="282556"/>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793770" y="1222728"/>
            <a:ext cx="7343187" cy="1183016"/>
          </a:xfrm>
        </p:spPr>
        <p:txBody>
          <a:bodyPr/>
          <a:lstStyle>
            <a:lvl1pPr>
              <a:spcBef>
                <a:spcPts val="0"/>
              </a:spcBef>
              <a:spcAft>
                <a:spcPts val="654"/>
              </a:spcAft>
              <a:defRPr/>
            </a:lvl1pPr>
            <a:lvl2pPr marL="184306" indent="-178948">
              <a:spcBef>
                <a:spcPts val="0"/>
              </a:spcBef>
              <a:spcAft>
                <a:spcPts val="654"/>
              </a:spcAft>
              <a:buFont typeface=".LucidaGrandeUI" charset="0"/>
              <a:buChar char="■"/>
              <a:tabLst/>
              <a:defRPr/>
            </a:lvl2pPr>
            <a:lvl3pPr>
              <a:spcBef>
                <a:spcPts val="0"/>
              </a:spcBef>
              <a:spcAft>
                <a:spcPts val="654"/>
              </a:spcAft>
              <a:defRPr/>
            </a:lvl3pPr>
            <a:lvl4pPr marL="515413" indent="-180020">
              <a:spcBef>
                <a:spcPts val="0"/>
              </a:spcBef>
              <a:spcAft>
                <a:spcPts val="654"/>
              </a:spcAft>
              <a:buFont typeface=".HelveticaNeueDeskInterface-Regular" charset="0"/>
              <a:buChar char="–"/>
              <a:tabLst/>
              <a:defRPr>
                <a:solidFill>
                  <a:schemeClr val="tx1"/>
                </a:solidFill>
              </a:defRPr>
            </a:lvl4pPr>
            <a:lvl5pPr>
              <a:spcBef>
                <a:spcPts val="0"/>
              </a:spcBef>
              <a:defRPr b="1">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905398" y="6429990"/>
            <a:ext cx="3824881" cy="365125"/>
          </a:xfrm>
        </p:spPr>
        <p:txBody>
          <a:bodyPr/>
          <a:lstStyle/>
          <a:p>
            <a:pPr defTabSz="914400"/>
            <a:endParaRPr lang="en-GB" dirty="0">
              <a:solidFill>
                <a:srgbClr val="FFFFFF"/>
              </a:solidFill>
              <a:cs typeface="Arial" charset="0"/>
            </a:endParaRPr>
          </a:p>
        </p:txBody>
      </p:sp>
      <p:sp>
        <p:nvSpPr>
          <p:cNvPr id="8" name="Slide Number Placeholder 5"/>
          <p:cNvSpPr>
            <a:spLocks noGrp="1"/>
          </p:cNvSpPr>
          <p:nvPr>
            <p:ph type="sldNum" sz="quarter" idx="4"/>
          </p:nvPr>
        </p:nvSpPr>
        <p:spPr>
          <a:xfrm>
            <a:off x="6813876" y="6429295"/>
            <a:ext cx="2057400" cy="365125"/>
          </a:xfrm>
          <a:prstGeom prst="rect">
            <a:avLst/>
          </a:prstGeom>
        </p:spPr>
        <p:txBody>
          <a:bodyPr vert="horz" lIns="0" tIns="0" rIns="0" bIns="0" rtlCol="0" anchor="ctr"/>
          <a:lstStyle>
            <a:lvl1pPr algn="r">
              <a:defRPr lang="en-GB" sz="612" smtClean="0">
                <a:solidFill>
                  <a:schemeClr val="bg1"/>
                </a:solidFill>
              </a:defRPr>
            </a:lvl1pPr>
          </a:lstStyle>
          <a:p>
            <a:pPr defTabSz="914400"/>
            <a:fld id="{AB063CB6-9866-CF4B-BC6B-A80004F1BA8C}" type="slidenum">
              <a:rPr>
                <a:solidFill>
                  <a:srgbClr val="FFFFFF"/>
                </a:solidFill>
                <a:cs typeface="Arial" charset="0"/>
              </a:rPr>
              <a:pPr defTabSz="914400"/>
              <a:t>‹#›</a:t>
            </a:fld>
            <a:endParaRPr dirty="0">
              <a:solidFill>
                <a:srgbClr val="FFFFFF"/>
              </a:solidFill>
              <a:cs typeface="Arial" charset="0"/>
            </a:endParaRPr>
          </a:p>
        </p:txBody>
      </p:sp>
    </p:spTree>
    <p:extLst>
      <p:ext uri="{BB962C8B-B14F-4D97-AF65-F5344CB8AC3E}">
        <p14:creationId xmlns:p14="http://schemas.microsoft.com/office/powerpoint/2010/main" val="20727968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9"/>
            <a:ext cx="2057400" cy="365125"/>
          </a:xfrm>
          <a:prstGeom prst="rect">
            <a:avLst/>
          </a:prstGeom>
        </p:spPr>
        <p:txBody>
          <a:bodyPr/>
          <a:lstStyle/>
          <a:p>
            <a:pPr defTabSz="914400"/>
            <a:fld id="{19AE6022-E870-4F25-A027-684F920745BD}" type="datetime1">
              <a:rPr lang="en-US" smtClean="0">
                <a:solidFill>
                  <a:prstClr val="black"/>
                </a:solidFill>
                <a:cs typeface="Arial" charset="0"/>
              </a:rPr>
              <a:pPr defTabSz="914400"/>
              <a:t>2/25/2021</a:t>
            </a:fld>
            <a:endParaRPr lang="en-US" dirty="0">
              <a:solidFill>
                <a:prstClr val="black"/>
              </a:solidFill>
              <a:cs typeface="Arial" charset="0"/>
            </a:endParaRPr>
          </a:p>
        </p:txBody>
      </p:sp>
      <p:sp>
        <p:nvSpPr>
          <p:cNvPr id="3" name="Footer Placeholder 2"/>
          <p:cNvSpPr>
            <a:spLocks noGrp="1"/>
          </p:cNvSpPr>
          <p:nvPr>
            <p:ph type="ftr" sz="quarter" idx="11"/>
          </p:nvPr>
        </p:nvSpPr>
        <p:spPr>
          <a:xfrm>
            <a:off x="3028950" y="6356359"/>
            <a:ext cx="3086100" cy="365125"/>
          </a:xfrm>
          <a:prstGeom prst="rect">
            <a:avLst/>
          </a:prstGeom>
        </p:spPr>
        <p:txBody>
          <a:bodyPr/>
          <a:lstStyle/>
          <a:p>
            <a:pPr defTabSz="914400"/>
            <a:endParaRPr lang="en-US" dirty="0">
              <a:solidFill>
                <a:prstClr val="black"/>
              </a:solidFill>
              <a:cs typeface="Arial" charset="0"/>
            </a:endParaRPr>
          </a:p>
        </p:txBody>
      </p:sp>
      <p:sp>
        <p:nvSpPr>
          <p:cNvPr id="4" name="Slide Number Placeholder 3"/>
          <p:cNvSpPr>
            <a:spLocks noGrp="1"/>
          </p:cNvSpPr>
          <p:nvPr>
            <p:ph type="sldNum" sz="quarter" idx="12"/>
          </p:nvPr>
        </p:nvSpPr>
        <p:spPr>
          <a:xfrm>
            <a:off x="6457950" y="6356359"/>
            <a:ext cx="2057400" cy="365125"/>
          </a:xfrm>
          <a:prstGeom prst="rect">
            <a:avLst/>
          </a:prstGeom>
        </p:spPr>
        <p:txBody>
          <a:bodyPr/>
          <a:lstStyle/>
          <a:p>
            <a:pPr defTabSz="914400"/>
            <a:fld id="{90E2CD4F-1C9D-4DFE-9D60-028AC7A1CAA2}" type="slidenum">
              <a:rPr lang="en-US" smtClean="0">
                <a:solidFill>
                  <a:prstClr val="black"/>
                </a:solidFill>
                <a:cs typeface="Arial" charset="0"/>
              </a:rPr>
              <a:pPr defTabSz="914400"/>
              <a:t>‹#›</a:t>
            </a:fld>
            <a:endParaRPr lang="en-US" dirty="0">
              <a:solidFill>
                <a:prstClr val="black"/>
              </a:solidFill>
              <a:cs typeface="Arial" charset="0"/>
            </a:endParaRPr>
          </a:p>
        </p:txBody>
      </p:sp>
    </p:spTree>
    <p:extLst>
      <p:ext uri="{BB962C8B-B14F-4D97-AF65-F5344CB8AC3E}">
        <p14:creationId xmlns:p14="http://schemas.microsoft.com/office/powerpoint/2010/main" val="1877927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1816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4"/>
          </p:nvPr>
        </p:nvSpPr>
        <p:spPr>
          <a:xfrm>
            <a:off x="8569167" y="6530988"/>
            <a:ext cx="533400" cy="288925"/>
          </a:xfrm>
          <a:prstGeom prst="rect">
            <a:avLst/>
          </a:prstGeom>
        </p:spPr>
        <p:txBody>
          <a:bodyPr/>
          <a:lstStyle>
            <a:lvl1pPr algn="r">
              <a:defRPr sz="1200" b="1">
                <a:solidFill>
                  <a:schemeClr val="bg1"/>
                </a:solidFill>
                <a:latin typeface="Arial" pitchFamily="34" charset="0"/>
                <a:cs typeface="Arial" pitchFamily="34" charset="0"/>
              </a:defRPr>
            </a:lvl1pPr>
          </a:lstStyle>
          <a:p>
            <a:pPr defTabSz="914400"/>
            <a:fld id="{4C373DC0-F413-4098-8AFC-675FCCBD90A8}" type="slidenum">
              <a:rPr lang="en-US" smtClean="0">
                <a:solidFill>
                  <a:prstClr val="white"/>
                </a:solidFill>
              </a:rPr>
              <a:pPr defTabSz="914400"/>
              <a:t>‹#›</a:t>
            </a:fld>
            <a:endParaRPr lang="en-US" dirty="0">
              <a:solidFill>
                <a:prstClr val="white"/>
              </a:solidFill>
            </a:endParaRPr>
          </a:p>
        </p:txBody>
      </p:sp>
      <p:sp>
        <p:nvSpPr>
          <p:cNvPr id="7" name="Rectangle 6"/>
          <p:cNvSpPr/>
          <p:nvPr userDrawn="1"/>
        </p:nvSpPr>
        <p:spPr>
          <a:xfrm>
            <a:off x="8111442" y="6249824"/>
            <a:ext cx="1075936" cy="200055"/>
          </a:xfrm>
          <a:prstGeom prst="rect">
            <a:avLst/>
          </a:prstGeom>
        </p:spPr>
        <p:txBody>
          <a:bodyPr wrap="none">
            <a:spAutoFit/>
          </a:bodyPr>
          <a:lstStyle/>
          <a:p>
            <a:pPr defTabSz="914400"/>
            <a:r>
              <a:rPr lang="en-US" sz="700" b="1" i="1" dirty="0">
                <a:solidFill>
                  <a:prstClr val="white">
                    <a:lumMod val="75000"/>
                  </a:prstClr>
                </a:solidFill>
                <a:latin typeface=" Arial"/>
                <a:cs typeface="Arial" charset="0"/>
              </a:rPr>
              <a:t>APF v6, 02 DEC 2018</a:t>
            </a:r>
          </a:p>
        </p:txBody>
      </p:sp>
      <p:sp>
        <p:nvSpPr>
          <p:cNvPr id="8" name="Title 2"/>
          <p:cNvSpPr>
            <a:spLocks noGrp="1"/>
          </p:cNvSpPr>
          <p:nvPr>
            <p:ph type="title"/>
          </p:nvPr>
        </p:nvSpPr>
        <p:spPr>
          <a:xfrm>
            <a:off x="270932" y="-58191"/>
            <a:ext cx="8195735" cy="370245"/>
          </a:xfrm>
          <a:prstGeom prst="rect">
            <a:avLst/>
          </a:prstGeom>
          <a:noFill/>
          <a:ln>
            <a:noFill/>
          </a:ln>
          <a:effectLst>
            <a:outerShdw blurRad="50800" dist="50800" dir="5400000" algn="ctr" rotWithShape="0">
              <a:schemeClr val="tx1"/>
            </a:outerShdw>
          </a:effectLst>
        </p:spPr>
        <p:txBody>
          <a:bodyPr/>
          <a:lstStyle>
            <a:lvl1pPr>
              <a:defRPr sz="2200" baseline="0">
                <a:solidFill>
                  <a:schemeClr val="bg1"/>
                </a:solidFill>
                <a:effectLst>
                  <a:outerShdw blurRad="50800" dist="38100" dir="5400000" algn="t" rotWithShape="0">
                    <a:prstClr val="black">
                      <a:alpha val="40000"/>
                    </a:prstClr>
                  </a:outerShdw>
                </a:effectLst>
              </a:defRPr>
            </a:lvl1pPr>
          </a:lstStyle>
          <a:p>
            <a:r>
              <a:rPr lang="en-US" dirty="0"/>
              <a:t>Click to edit Master title style</a:t>
            </a:r>
          </a:p>
        </p:txBody>
      </p:sp>
    </p:spTree>
    <p:extLst>
      <p:ext uri="{BB962C8B-B14F-4D97-AF65-F5344CB8AC3E}">
        <p14:creationId xmlns:p14="http://schemas.microsoft.com/office/powerpoint/2010/main" val="3088716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629400"/>
            <a:ext cx="2133600" cy="238991"/>
          </a:xfrm>
        </p:spPr>
        <p:txBody>
          <a:bodyPr/>
          <a:lstStyle>
            <a:lvl1pPr>
              <a:defRPr>
                <a:solidFill>
                  <a:schemeClr val="tx1"/>
                </a:solidFill>
              </a:defRPr>
            </a:lvl1pPr>
          </a:lstStyle>
          <a:p>
            <a:r>
              <a:rPr lang="en-US"/>
              <a:t>Name, Title, Email</a:t>
            </a:r>
            <a:endParaRPr lang="en-US" dirty="0"/>
          </a:p>
        </p:txBody>
      </p:sp>
      <p:sp>
        <p:nvSpPr>
          <p:cNvPr id="5" name="Footer Placeholder 4"/>
          <p:cNvSpPr>
            <a:spLocks noGrp="1"/>
          </p:cNvSpPr>
          <p:nvPr>
            <p:ph type="ftr" sz="quarter" idx="11"/>
          </p:nvPr>
        </p:nvSpPr>
        <p:spPr>
          <a:xfrm>
            <a:off x="3124200" y="6629400"/>
            <a:ext cx="2895600" cy="238991"/>
          </a:xfrm>
        </p:spPr>
        <p:txBody>
          <a:bodyPr/>
          <a:lstStyle>
            <a:lvl1pPr>
              <a:defRPr>
                <a:solidFill>
                  <a:schemeClr val="tx1"/>
                </a:solidFill>
              </a:defRPr>
            </a:lvl1pPr>
          </a:lstStyle>
          <a:p>
            <a:r>
              <a:rPr lang="en-US"/>
              <a:t>UNCLASSIFIED</a:t>
            </a:r>
            <a:endParaRPr lang="en-US" dirty="0"/>
          </a:p>
        </p:txBody>
      </p:sp>
      <p:sp>
        <p:nvSpPr>
          <p:cNvPr id="6" name="Slide Number Placeholder 5"/>
          <p:cNvSpPr>
            <a:spLocks noGrp="1"/>
          </p:cNvSpPr>
          <p:nvPr>
            <p:ph type="sldNum" sz="quarter" idx="12"/>
          </p:nvPr>
        </p:nvSpPr>
        <p:spPr>
          <a:xfrm>
            <a:off x="6016752" y="6629400"/>
            <a:ext cx="2133600" cy="238991"/>
          </a:xfrm>
        </p:spPr>
        <p:txBody>
          <a:bodyPr/>
          <a:lstStyle>
            <a:lvl1pPr>
              <a:defRPr>
                <a:solidFill>
                  <a:schemeClr val="tx1"/>
                </a:solidFill>
              </a:defRPr>
            </a:lvl1pPr>
          </a:lstStyle>
          <a:p>
            <a:fld id="{22009E32-0316-A64C-BBE6-76331A90034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4x3_03-0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362619" y="1168089"/>
            <a:ext cx="8442862" cy="672849"/>
          </a:xfrm>
        </p:spPr>
        <p:txBody>
          <a:bodyPr anchor="t">
            <a:noAutofit/>
          </a:bodyPr>
          <a:lstStyle>
            <a:lvl1pPr algn="ctr">
              <a:defRPr sz="3600" b="1" cap="none">
                <a:solidFill>
                  <a:schemeClr val="tx1"/>
                </a:solidFill>
                <a:effectLst/>
              </a:defRPr>
            </a:lvl1pPr>
          </a:lstStyle>
          <a:p>
            <a:r>
              <a:rPr lang="en-US" dirty="0"/>
              <a:t>Click to edit master title style</a:t>
            </a:r>
          </a:p>
        </p:txBody>
      </p:sp>
      <p:sp>
        <p:nvSpPr>
          <p:cNvPr id="3" name="Text Placeholder 2"/>
          <p:cNvSpPr>
            <a:spLocks noGrp="1"/>
          </p:cNvSpPr>
          <p:nvPr>
            <p:ph type="body" idx="1"/>
          </p:nvPr>
        </p:nvSpPr>
        <p:spPr>
          <a:xfrm>
            <a:off x="806306" y="2092280"/>
            <a:ext cx="7516861" cy="803319"/>
          </a:xfrm>
        </p:spPr>
        <p:txBody>
          <a:bodyPr anchor="ctr" anchorCtr="0"/>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r>
              <a:rPr lang="en-US"/>
              <a:t>Name, Title, Email</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UNCLASSIFIED</a:t>
            </a:r>
            <a:endParaRPr lang="en-US" dirty="0"/>
          </a:p>
        </p:txBody>
      </p:sp>
      <p:sp>
        <p:nvSpPr>
          <p:cNvPr id="6" name="Slide Number Placeholder 5"/>
          <p:cNvSpPr>
            <a:spLocks noGrp="1"/>
          </p:cNvSpPr>
          <p:nvPr>
            <p:ph type="sldNum" sz="quarter" idx="12"/>
          </p:nvPr>
        </p:nvSpPr>
        <p:spPr>
          <a:xfrm>
            <a:off x="6016752" y="6629400"/>
            <a:ext cx="2133600" cy="238991"/>
          </a:xfrm>
        </p:spPr>
        <p:txBody>
          <a:bodyPr/>
          <a:lstStyle>
            <a:lvl1pPr>
              <a:defRPr>
                <a:solidFill>
                  <a:schemeClr val="tx1"/>
                </a:solidFill>
              </a:defRPr>
            </a:lvl1pPr>
          </a:lstStyle>
          <a:p>
            <a:fld id="{22009E32-0316-A64C-BBE6-76331A90034E}" type="slidenum">
              <a:rPr lang="en-US" smtClean="0"/>
              <a:t>‹#›</a:t>
            </a:fld>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8953" y="5377698"/>
            <a:ext cx="1057453" cy="99033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ln w="28575" cmpd="sng">
            <a:noFill/>
          </a:ln>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US" dirty="0"/>
          </a:p>
        </p:txBody>
      </p:sp>
      <p:sp>
        <p:nvSpPr>
          <p:cNvPr id="5" name="Date Placeholder 4"/>
          <p:cNvSpPr>
            <a:spLocks noGrp="1"/>
          </p:cNvSpPr>
          <p:nvPr>
            <p:ph type="dt" sz="half" idx="10"/>
          </p:nvPr>
        </p:nvSpPr>
        <p:spPr/>
        <p:txBody>
          <a:bodyPr/>
          <a:lstStyle/>
          <a:p>
            <a:r>
              <a:rPr lang="en-US"/>
              <a:t>Name, Title, Email</a:t>
            </a:r>
          </a:p>
        </p:txBody>
      </p:sp>
      <p:sp>
        <p:nvSpPr>
          <p:cNvPr id="6" name="Footer Placeholder 5"/>
          <p:cNvSpPr>
            <a:spLocks noGrp="1"/>
          </p:cNvSpPr>
          <p:nvPr>
            <p:ph type="ftr" sz="quarter" idx="11"/>
          </p:nvPr>
        </p:nvSpPr>
        <p:spPr/>
        <p:txBody>
          <a:bodyPr/>
          <a:lstStyle/>
          <a:p>
            <a:r>
              <a:rPr lang="en-US"/>
              <a:t>UNCLASSIFIED</a:t>
            </a:r>
          </a:p>
        </p:txBody>
      </p:sp>
      <p:sp>
        <p:nvSpPr>
          <p:cNvPr id="7" name="Slide Number Placeholder 6"/>
          <p:cNvSpPr>
            <a:spLocks noGrp="1"/>
          </p:cNvSpPr>
          <p:nvPr>
            <p:ph type="sldNum" sz="quarter" idx="12"/>
          </p:nvPr>
        </p:nvSpPr>
        <p:spPr/>
        <p:txBody>
          <a:bodyPr/>
          <a:lstStyle/>
          <a:p>
            <a:fld id="{22009E32-0316-A64C-BBE6-76331A90034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Name, Title, Email</a:t>
            </a:r>
          </a:p>
        </p:txBody>
      </p:sp>
      <p:sp>
        <p:nvSpPr>
          <p:cNvPr id="8" name="Footer Placeholder 7"/>
          <p:cNvSpPr>
            <a:spLocks noGrp="1"/>
          </p:cNvSpPr>
          <p:nvPr>
            <p:ph type="ftr" sz="quarter" idx="11"/>
          </p:nvPr>
        </p:nvSpPr>
        <p:spPr/>
        <p:txBody>
          <a:bodyPr/>
          <a:lstStyle/>
          <a:p>
            <a:r>
              <a:rPr lang="en-US"/>
              <a:t>UNCLASSIFIED</a:t>
            </a:r>
          </a:p>
        </p:txBody>
      </p:sp>
      <p:sp>
        <p:nvSpPr>
          <p:cNvPr id="9" name="Slide Number Placeholder 8"/>
          <p:cNvSpPr>
            <a:spLocks noGrp="1"/>
          </p:cNvSpPr>
          <p:nvPr>
            <p:ph type="sldNum" sz="quarter" idx="12"/>
          </p:nvPr>
        </p:nvSpPr>
        <p:spPr/>
        <p:txBody>
          <a:bodyPr/>
          <a:lstStyle/>
          <a:p>
            <a:fld id="{22009E32-0316-A64C-BBE6-76331A90034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Name, Title, Email</a:t>
            </a:r>
          </a:p>
        </p:txBody>
      </p:sp>
      <p:sp>
        <p:nvSpPr>
          <p:cNvPr id="4" name="Footer Placeholder 3"/>
          <p:cNvSpPr>
            <a:spLocks noGrp="1"/>
          </p:cNvSpPr>
          <p:nvPr>
            <p:ph type="ftr" sz="quarter" idx="11"/>
          </p:nvPr>
        </p:nvSpPr>
        <p:spPr/>
        <p:txBody>
          <a:bodyPr/>
          <a:lstStyle/>
          <a:p>
            <a:r>
              <a:rPr lang="en-US"/>
              <a:t>UNCLASSIFIED</a:t>
            </a:r>
          </a:p>
        </p:txBody>
      </p:sp>
      <p:sp>
        <p:nvSpPr>
          <p:cNvPr id="5" name="Slide Number Placeholder 4"/>
          <p:cNvSpPr>
            <a:spLocks noGrp="1"/>
          </p:cNvSpPr>
          <p:nvPr>
            <p:ph type="sldNum" sz="quarter" idx="12"/>
          </p:nvPr>
        </p:nvSpPr>
        <p:spPr/>
        <p:txBody>
          <a:bodyPr/>
          <a:lstStyle/>
          <a:p>
            <a:fld id="{22009E32-0316-A64C-BBE6-76331A90034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Name, Title, Email</a:t>
            </a:r>
          </a:p>
        </p:txBody>
      </p:sp>
      <p:sp>
        <p:nvSpPr>
          <p:cNvPr id="3" name="Footer Placeholder 2"/>
          <p:cNvSpPr>
            <a:spLocks noGrp="1"/>
          </p:cNvSpPr>
          <p:nvPr>
            <p:ph type="ftr" sz="quarter" idx="11"/>
          </p:nvPr>
        </p:nvSpPr>
        <p:spPr/>
        <p:txBody>
          <a:bodyPr/>
          <a:lstStyle/>
          <a:p>
            <a:r>
              <a:rPr lang="en-US"/>
              <a:t>UNCLASSIFIED</a:t>
            </a:r>
          </a:p>
        </p:txBody>
      </p:sp>
      <p:sp>
        <p:nvSpPr>
          <p:cNvPr id="4" name="Slide Number Placeholder 3"/>
          <p:cNvSpPr>
            <a:spLocks noGrp="1"/>
          </p:cNvSpPr>
          <p:nvPr>
            <p:ph type="sldNum" sz="quarter" idx="12"/>
          </p:nvPr>
        </p:nvSpPr>
        <p:spPr/>
        <p:txBody>
          <a:bodyPr/>
          <a:lstStyle/>
          <a:p>
            <a:fld id="{22009E32-0316-A64C-BBE6-76331A90034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80798"/>
            <a:ext cx="3008313" cy="797088"/>
          </a:xfrm>
        </p:spPr>
        <p:txBody>
          <a:bodyPr anchor="b"/>
          <a:lstStyle>
            <a:lvl1pPr algn="l">
              <a:defRPr sz="20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575050" y="1080798"/>
            <a:ext cx="5111750" cy="5045365"/>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999476"/>
            <a:ext cx="3008313" cy="4126687"/>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r>
              <a:rPr lang="en-US"/>
              <a:t>Name, Title, Email</a:t>
            </a:r>
          </a:p>
        </p:txBody>
      </p:sp>
      <p:sp>
        <p:nvSpPr>
          <p:cNvPr id="6" name="Footer Placeholder 5"/>
          <p:cNvSpPr>
            <a:spLocks noGrp="1"/>
          </p:cNvSpPr>
          <p:nvPr>
            <p:ph type="ftr" sz="quarter" idx="11"/>
          </p:nvPr>
        </p:nvSpPr>
        <p:spPr/>
        <p:txBody>
          <a:bodyPr/>
          <a:lstStyle/>
          <a:p>
            <a:r>
              <a:rPr lang="en-US"/>
              <a:t>UNCLASSIFIED</a:t>
            </a:r>
          </a:p>
        </p:txBody>
      </p:sp>
      <p:sp>
        <p:nvSpPr>
          <p:cNvPr id="7" name="Slide Number Placeholder 6"/>
          <p:cNvSpPr>
            <a:spLocks noGrp="1"/>
          </p:cNvSpPr>
          <p:nvPr>
            <p:ph type="sldNum" sz="quarter" idx="12"/>
          </p:nvPr>
        </p:nvSpPr>
        <p:spPr/>
        <p:txBody>
          <a:bodyPr/>
          <a:lstStyle/>
          <a:p>
            <a:fld id="{22009E32-0316-A64C-BBE6-76331A90034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094307"/>
            <a:ext cx="5486400" cy="4161072"/>
          </a:xfrm>
          <a:ln w="19050" cmpd="sng">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Name, Title, Email</a:t>
            </a:r>
          </a:p>
        </p:txBody>
      </p:sp>
      <p:sp>
        <p:nvSpPr>
          <p:cNvPr id="6" name="Footer Placeholder 5"/>
          <p:cNvSpPr>
            <a:spLocks noGrp="1"/>
          </p:cNvSpPr>
          <p:nvPr>
            <p:ph type="ftr" sz="quarter" idx="11"/>
          </p:nvPr>
        </p:nvSpPr>
        <p:spPr/>
        <p:txBody>
          <a:bodyPr/>
          <a:lstStyle/>
          <a:p>
            <a:r>
              <a:rPr lang="en-US"/>
              <a:t>UNCLASSIFIED</a:t>
            </a:r>
          </a:p>
        </p:txBody>
      </p:sp>
      <p:sp>
        <p:nvSpPr>
          <p:cNvPr id="7" name="Slide Number Placeholder 6"/>
          <p:cNvSpPr>
            <a:spLocks noGrp="1"/>
          </p:cNvSpPr>
          <p:nvPr>
            <p:ph type="sldNum" sz="quarter" idx="12"/>
          </p:nvPr>
        </p:nvSpPr>
        <p:spPr/>
        <p:txBody>
          <a:bodyPr/>
          <a:lstStyle/>
          <a:p>
            <a:fld id="{22009E32-0316-A64C-BBE6-76331A90034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8.xml"/><Relationship Id="rId7" Type="http://schemas.openxmlformats.org/officeDocument/2006/relationships/image" Target="../media/image8.jpe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theme" Target="../theme/theme2.xml"/><Relationship Id="rId9"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4x3_02-02"/>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0" y="-8255"/>
            <a:ext cx="9144000" cy="6858000"/>
          </a:xfrm>
          <a:prstGeom prst="rect">
            <a:avLst/>
          </a:prstGeom>
        </p:spPr>
      </p:pic>
      <p:sp>
        <p:nvSpPr>
          <p:cNvPr id="2" name="Title Placeholder 1"/>
          <p:cNvSpPr>
            <a:spLocks noGrp="1"/>
          </p:cNvSpPr>
          <p:nvPr>
            <p:ph type="title"/>
          </p:nvPr>
        </p:nvSpPr>
        <p:spPr>
          <a:xfrm>
            <a:off x="1609903" y="0"/>
            <a:ext cx="5808602" cy="87283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79358"/>
            <a:ext cx="8229600" cy="48468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629400"/>
            <a:ext cx="2133600" cy="238991"/>
          </a:xfrm>
          <a:prstGeom prst="rect">
            <a:avLst/>
          </a:prstGeom>
        </p:spPr>
        <p:txBody>
          <a:bodyPr vert="horz" lIns="91440" tIns="45720" rIns="91440" bIns="45720" rtlCol="0" anchor="ctr"/>
          <a:lstStyle>
            <a:lvl1pPr algn="l">
              <a:defRPr sz="1100">
                <a:solidFill>
                  <a:schemeClr val="tx1"/>
                </a:solidFill>
                <a:latin typeface="Arial" panose="020B0604020202020204" pitchFamily="34" charset="0"/>
                <a:cs typeface="Arial" panose="020B0604020202020204" pitchFamily="34" charset="0"/>
              </a:defRPr>
            </a:lvl1pPr>
          </a:lstStyle>
          <a:p>
            <a:r>
              <a:rPr lang="en-US"/>
              <a:t>Name, Title, Email</a:t>
            </a:r>
            <a:endParaRPr lang="en-US" dirty="0"/>
          </a:p>
        </p:txBody>
      </p:sp>
      <p:sp>
        <p:nvSpPr>
          <p:cNvPr id="5" name="Footer Placeholder 4"/>
          <p:cNvSpPr>
            <a:spLocks noGrp="1"/>
          </p:cNvSpPr>
          <p:nvPr>
            <p:ph type="ftr" sz="quarter" idx="3"/>
          </p:nvPr>
        </p:nvSpPr>
        <p:spPr>
          <a:xfrm>
            <a:off x="3124200" y="6629400"/>
            <a:ext cx="2895600" cy="238991"/>
          </a:xfrm>
          <a:prstGeom prst="rect">
            <a:avLst/>
          </a:prstGeom>
        </p:spPr>
        <p:txBody>
          <a:bodyPr vert="horz" lIns="91440" tIns="45720" rIns="91440" bIns="45720" rtlCol="0" anchor="ctr"/>
          <a:lstStyle>
            <a:lvl1pPr algn="ctr">
              <a:defRPr sz="1100">
                <a:solidFill>
                  <a:schemeClr val="tx1"/>
                </a:solidFill>
                <a:latin typeface="Arial" panose="020B0604020202020204" pitchFamily="34" charset="0"/>
                <a:cs typeface="Arial" panose="020B0604020202020204" pitchFamily="34" charset="0"/>
              </a:defRPr>
            </a:lvl1pPr>
          </a:lstStyle>
          <a:p>
            <a:r>
              <a:rPr lang="en-US"/>
              <a:t>UNCLASSIFIED</a:t>
            </a:r>
            <a:endParaRPr lang="en-US" dirty="0"/>
          </a:p>
        </p:txBody>
      </p:sp>
      <p:sp>
        <p:nvSpPr>
          <p:cNvPr id="6" name="Slide Number Placeholder 5"/>
          <p:cNvSpPr>
            <a:spLocks noGrp="1"/>
          </p:cNvSpPr>
          <p:nvPr>
            <p:ph type="sldNum" sz="quarter" idx="4"/>
          </p:nvPr>
        </p:nvSpPr>
        <p:spPr>
          <a:xfrm>
            <a:off x="5702715" y="6629400"/>
            <a:ext cx="2133600" cy="238991"/>
          </a:xfrm>
          <a:prstGeom prst="rect">
            <a:avLst/>
          </a:prstGeom>
        </p:spPr>
        <p:txBody>
          <a:bodyPr vert="horz" lIns="91440" tIns="45720" rIns="91440" bIns="45720" rtlCol="0" anchor="ctr"/>
          <a:lstStyle>
            <a:lvl1pPr algn="r">
              <a:defRPr sz="1100">
                <a:solidFill>
                  <a:schemeClr val="tx1"/>
                </a:solidFill>
                <a:latin typeface="Arial" panose="020B0604020202020204" pitchFamily="34" charset="0"/>
                <a:cs typeface="Arial" panose="020B0604020202020204" pitchFamily="34" charset="0"/>
              </a:defRPr>
            </a:lvl1pPr>
          </a:lstStyle>
          <a:p>
            <a:r>
              <a:rPr lang="en-US" dirty="0"/>
              <a:t> of </a:t>
            </a:r>
          </a:p>
        </p:txBody>
      </p:sp>
      <p:pic>
        <p:nvPicPr>
          <p:cNvPr id="7" name="Picture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149841" y="5886232"/>
            <a:ext cx="994159" cy="90258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p:txStyles>
    <p:titleStyle>
      <a:lvl1pPr algn="l" defTabSz="457200" rtl="0" eaLnBrk="1" latinLnBrk="0" hangingPunct="1">
        <a:spcBef>
          <a:spcPct val="0"/>
        </a:spcBef>
        <a:buNone/>
        <a:defRPr sz="2800" b="1" i="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Lucida Grande"/>
        <a:buChar char="»"/>
        <a:defRPr sz="2400" kern="1200">
          <a:solidFill>
            <a:srgbClr val="67151F"/>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Lucida Grande"/>
        <a:buChar char="»"/>
        <a:defRPr sz="2000" kern="1200">
          <a:solidFill>
            <a:srgbClr val="67151F"/>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Lucida Grande"/>
        <a:buChar char="»"/>
        <a:defRPr sz="1800" kern="1200">
          <a:solidFill>
            <a:srgbClr val="67151F"/>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Lucida Grande"/>
        <a:buChar char="»"/>
        <a:defRPr sz="1600" kern="1200">
          <a:solidFill>
            <a:srgbClr val="67151F"/>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Lucida Grande"/>
        <a:buChar char="»"/>
        <a:defRPr sz="1600" i="1" kern="1200">
          <a:solidFill>
            <a:srgbClr val="67151F"/>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574" y="3747"/>
            <a:ext cx="9143990" cy="649223"/>
          </a:xfrm>
          <a:prstGeom prst="rect">
            <a:avLst/>
          </a:prstGeom>
          <a:effectLst>
            <a:outerShdw blurRad="50800" dist="38100" dir="5400000" algn="t" rotWithShape="0">
              <a:prstClr val="black">
                <a:alpha val="40000"/>
              </a:prstClr>
            </a:outerShdw>
          </a:effectLst>
        </p:spPr>
      </p:pic>
      <p:pic>
        <p:nvPicPr>
          <p:cNvPr id="21" name="Picture 2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208782"/>
            <a:ext cx="9144000" cy="649223"/>
          </a:xfrm>
          <a:prstGeom prst="rect">
            <a:avLst/>
          </a:prstGeom>
          <a:effectLst>
            <a:outerShdw blurRad="50800" dist="38100" dir="18900000" algn="bl" rotWithShape="0">
              <a:prstClr val="black">
                <a:alpha val="40000"/>
              </a:prstClr>
            </a:outerShdw>
          </a:effectLst>
        </p:spPr>
      </p:pic>
      <p:sp>
        <p:nvSpPr>
          <p:cNvPr id="22" name="Text Placeholder 2"/>
          <p:cNvSpPr>
            <a:spLocks noGrp="1"/>
          </p:cNvSpPr>
          <p:nvPr>
            <p:ph type="body" idx="1"/>
          </p:nvPr>
        </p:nvSpPr>
        <p:spPr>
          <a:xfrm>
            <a:off x="457200" y="1066800"/>
            <a:ext cx="8229600" cy="51816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3" name="Picture 22" descr="imagesCAIMVJYX.jpg"/>
          <p:cNvPicPr>
            <a:picLocks noChangeAspect="1"/>
          </p:cNvPicPr>
          <p:nvPr userDrawn="1"/>
        </p:nvPicPr>
        <p:blipFill rotWithShape="1">
          <a:blip r:embed="rId7" cstate="print"/>
          <a:srcRect l="8977" t="4664" r="10726" b="5305"/>
          <a:stretch/>
        </p:blipFill>
        <p:spPr>
          <a:xfrm>
            <a:off x="23812" y="33918"/>
            <a:ext cx="223838" cy="302419"/>
          </a:xfrm>
          <a:prstGeom prst="rect">
            <a:avLst/>
          </a:prstGeom>
        </p:spPr>
      </p:pic>
      <p:sp>
        <p:nvSpPr>
          <p:cNvPr id="27" name="TextBox 26"/>
          <p:cNvSpPr txBox="1"/>
          <p:nvPr userDrawn="1"/>
        </p:nvSpPr>
        <p:spPr>
          <a:xfrm>
            <a:off x="110710" y="6500139"/>
            <a:ext cx="744114" cy="253916"/>
          </a:xfrm>
          <a:prstGeom prst="rect">
            <a:avLst/>
          </a:prstGeom>
          <a:noFill/>
          <a:effectLst>
            <a:outerShdw blurRad="38100" dist="12700" dir="1800000" algn="t" rotWithShape="0">
              <a:prstClr val="black"/>
            </a:outerShdw>
          </a:effectLst>
        </p:spPr>
        <p:txBody>
          <a:bodyPr wrap="none" rtlCol="0">
            <a:spAutoFit/>
          </a:bodyPr>
          <a:lstStyle/>
          <a:p>
            <a:pPr defTabSz="914400"/>
            <a:r>
              <a:rPr lang="en-US" sz="1050" b="1" dirty="0">
                <a:solidFill>
                  <a:prstClr val="white"/>
                </a:solidFill>
                <a:effectLst>
                  <a:outerShdw blurRad="38100" dist="38100" dir="2700000" algn="tl">
                    <a:srgbClr val="000000">
                      <a:alpha val="43137"/>
                    </a:srgbClr>
                  </a:outerShdw>
                </a:effectLst>
                <a:latin typeface="Agency FB" panose="020B0503020202020204" pitchFamily="34" charset="0"/>
                <a:cs typeface="Arial" charset="0"/>
              </a:rPr>
              <a:t>Compete</a:t>
            </a:r>
          </a:p>
        </p:txBody>
      </p:sp>
      <p:sp>
        <p:nvSpPr>
          <p:cNvPr id="28" name="TextBox 27"/>
          <p:cNvSpPr txBox="1"/>
          <p:nvPr userDrawn="1"/>
        </p:nvSpPr>
        <p:spPr>
          <a:xfrm>
            <a:off x="1536412" y="6525077"/>
            <a:ext cx="809837" cy="253916"/>
          </a:xfrm>
          <a:prstGeom prst="rect">
            <a:avLst/>
          </a:prstGeom>
          <a:noFill/>
          <a:effectLst>
            <a:outerShdw blurRad="38100" dist="12700" dir="1800000" algn="t" rotWithShape="0">
              <a:prstClr val="black"/>
            </a:outerShdw>
          </a:effectLst>
        </p:spPr>
        <p:txBody>
          <a:bodyPr wrap="none" rtlCol="0">
            <a:spAutoFit/>
          </a:bodyPr>
          <a:lstStyle/>
          <a:p>
            <a:pPr defTabSz="914400"/>
            <a:r>
              <a:rPr lang="en-US" sz="1050" b="1" dirty="0">
                <a:solidFill>
                  <a:prstClr val="white"/>
                </a:solidFill>
                <a:effectLst>
                  <a:outerShdw blurRad="38100" dist="38100" dir="2700000" algn="tl">
                    <a:srgbClr val="000000">
                      <a:alpha val="43137"/>
                    </a:srgbClr>
                  </a:outerShdw>
                </a:effectLst>
                <a:latin typeface="Agency FB" panose="020B0503020202020204" pitchFamily="34" charset="0"/>
                <a:cs typeface="Arial" charset="0"/>
              </a:rPr>
              <a:t>Penetrate</a:t>
            </a:r>
          </a:p>
        </p:txBody>
      </p:sp>
      <p:sp>
        <p:nvSpPr>
          <p:cNvPr id="29" name="TextBox 28"/>
          <p:cNvSpPr txBox="1"/>
          <p:nvPr userDrawn="1"/>
        </p:nvSpPr>
        <p:spPr>
          <a:xfrm>
            <a:off x="3006323" y="6525077"/>
            <a:ext cx="992579" cy="253916"/>
          </a:xfrm>
          <a:prstGeom prst="rect">
            <a:avLst/>
          </a:prstGeom>
          <a:noFill/>
          <a:effectLst>
            <a:outerShdw blurRad="38100" dist="12700" dir="1800000" algn="t" rotWithShape="0">
              <a:prstClr val="black"/>
            </a:outerShdw>
          </a:effectLst>
        </p:spPr>
        <p:txBody>
          <a:bodyPr wrap="none" rtlCol="0">
            <a:spAutoFit/>
          </a:bodyPr>
          <a:lstStyle/>
          <a:p>
            <a:pPr defTabSz="914400"/>
            <a:r>
              <a:rPr lang="en-US" sz="1050" b="1" dirty="0">
                <a:solidFill>
                  <a:prstClr val="white"/>
                </a:solidFill>
                <a:effectLst>
                  <a:outerShdw blurRad="38100" dist="38100" dir="2700000" algn="tl">
                    <a:srgbClr val="000000">
                      <a:alpha val="43137"/>
                    </a:srgbClr>
                  </a:outerShdw>
                </a:effectLst>
                <a:latin typeface="Agency FB" panose="020B0503020202020204" pitchFamily="34" charset="0"/>
                <a:cs typeface="Arial" charset="0"/>
              </a:rPr>
              <a:t>Dis-Integrate</a:t>
            </a:r>
          </a:p>
        </p:txBody>
      </p:sp>
      <p:sp>
        <p:nvSpPr>
          <p:cNvPr id="30" name="TextBox 29"/>
          <p:cNvSpPr txBox="1"/>
          <p:nvPr userDrawn="1"/>
        </p:nvSpPr>
        <p:spPr>
          <a:xfrm>
            <a:off x="4344672" y="6525077"/>
            <a:ext cx="623889" cy="253916"/>
          </a:xfrm>
          <a:prstGeom prst="rect">
            <a:avLst/>
          </a:prstGeom>
          <a:noFill/>
          <a:effectLst>
            <a:outerShdw blurRad="38100" dist="12700" dir="1800000" algn="t" rotWithShape="0">
              <a:prstClr val="black"/>
            </a:outerShdw>
          </a:effectLst>
        </p:spPr>
        <p:txBody>
          <a:bodyPr wrap="none" rtlCol="0">
            <a:spAutoFit/>
          </a:bodyPr>
          <a:lstStyle/>
          <a:p>
            <a:pPr defTabSz="914400"/>
            <a:r>
              <a:rPr lang="en-US" sz="1050" b="1" dirty="0">
                <a:solidFill>
                  <a:prstClr val="white"/>
                </a:solidFill>
                <a:effectLst>
                  <a:outerShdw blurRad="38100" dist="38100" dir="2700000" algn="tl">
                    <a:srgbClr val="000000">
                      <a:alpha val="43137"/>
                    </a:srgbClr>
                  </a:outerShdw>
                </a:effectLst>
                <a:latin typeface="Agency FB" panose="020B0503020202020204" pitchFamily="34" charset="0"/>
                <a:cs typeface="Arial" charset="0"/>
              </a:rPr>
              <a:t>Exploit</a:t>
            </a:r>
          </a:p>
        </p:txBody>
      </p:sp>
      <p:sp>
        <p:nvSpPr>
          <p:cNvPr id="31" name="TextBox 30"/>
          <p:cNvSpPr txBox="1"/>
          <p:nvPr userDrawn="1"/>
        </p:nvSpPr>
        <p:spPr>
          <a:xfrm>
            <a:off x="5750631" y="6525077"/>
            <a:ext cx="952505" cy="253916"/>
          </a:xfrm>
          <a:prstGeom prst="rect">
            <a:avLst/>
          </a:prstGeom>
          <a:noFill/>
          <a:effectLst>
            <a:outerShdw blurRad="38100" dist="12700" dir="1800000" algn="t" rotWithShape="0">
              <a:prstClr val="black"/>
            </a:outerShdw>
          </a:effectLst>
        </p:spPr>
        <p:txBody>
          <a:bodyPr wrap="none" rtlCol="0">
            <a:spAutoFit/>
          </a:bodyPr>
          <a:lstStyle/>
          <a:p>
            <a:pPr defTabSz="914400"/>
            <a:r>
              <a:rPr lang="en-US" sz="1050" b="1" dirty="0">
                <a:solidFill>
                  <a:prstClr val="white"/>
                </a:solidFill>
                <a:effectLst>
                  <a:outerShdw blurRad="38100" dist="38100" dir="2700000" algn="tl">
                    <a:srgbClr val="000000">
                      <a:alpha val="43137"/>
                    </a:srgbClr>
                  </a:outerShdw>
                </a:effectLst>
                <a:latin typeface="Agency FB" panose="020B0503020202020204" pitchFamily="34" charset="0"/>
                <a:cs typeface="Arial" charset="0"/>
              </a:rPr>
              <a:t>Re-Compete</a:t>
            </a:r>
          </a:p>
        </p:txBody>
      </p:sp>
      <p:sp>
        <p:nvSpPr>
          <p:cNvPr id="11" name="Rectangle 10"/>
          <p:cNvSpPr/>
          <p:nvPr userDrawn="1"/>
        </p:nvSpPr>
        <p:spPr>
          <a:xfrm>
            <a:off x="7822696" y="6248400"/>
            <a:ext cx="1311720" cy="200055"/>
          </a:xfrm>
          <a:prstGeom prst="rect">
            <a:avLst/>
          </a:prstGeom>
        </p:spPr>
        <p:txBody>
          <a:bodyPr wrap="square">
            <a:spAutoFit/>
          </a:bodyPr>
          <a:lstStyle/>
          <a:p>
            <a:pPr algn="r" defTabSz="914400"/>
            <a:r>
              <a:rPr lang="en-US" sz="700" b="1" i="1" dirty="0">
                <a:solidFill>
                  <a:prstClr val="white">
                    <a:lumMod val="75000"/>
                  </a:prstClr>
                </a:solidFill>
                <a:latin typeface=" Arial"/>
                <a:cs typeface="Arial" charset="0"/>
              </a:rPr>
              <a:t>30 Nob 2018</a:t>
            </a:r>
          </a:p>
        </p:txBody>
      </p:sp>
      <p:pic>
        <p:nvPicPr>
          <p:cNvPr id="12" name="Picture 1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417529" y="34568"/>
            <a:ext cx="270593" cy="351662"/>
          </a:xfrm>
          <a:prstGeom prst="rect">
            <a:avLst/>
          </a:prstGeom>
        </p:spPr>
      </p:pic>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688705" y="53340"/>
            <a:ext cx="384916" cy="384916"/>
          </a:xfrm>
          <a:prstGeom prst="rect">
            <a:avLst/>
          </a:prstGeom>
        </p:spPr>
      </p:pic>
    </p:spTree>
    <p:extLst>
      <p:ext uri="{BB962C8B-B14F-4D97-AF65-F5344CB8AC3E}">
        <p14:creationId xmlns:p14="http://schemas.microsoft.com/office/powerpoint/2010/main" val="278088510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ctr" defTabSz="514350" rtl="0" eaLnBrk="1" latinLnBrk="0" hangingPunct="1">
        <a:spcBef>
          <a:spcPct val="0"/>
        </a:spcBef>
        <a:buNone/>
        <a:defRPr sz="1800" b="1" i="1" kern="1200">
          <a:solidFill>
            <a:schemeClr val="tx1"/>
          </a:solidFill>
          <a:effectLst/>
          <a:latin typeface="Arial" pitchFamily="34" charset="0"/>
          <a:ea typeface="+mj-ea"/>
          <a:cs typeface="Arial" pitchFamily="34" charset="0"/>
        </a:defRPr>
      </a:lvl1pPr>
    </p:titleStyle>
    <p:bodyStyle>
      <a:lvl1pPr marL="192881" indent="-192881" algn="l" defTabSz="514350" rtl="0" eaLnBrk="1" latinLnBrk="0" hangingPunct="1">
        <a:spcBef>
          <a:spcPct val="20000"/>
        </a:spcBef>
        <a:buFont typeface="Wingdings" pitchFamily="2" charset="2"/>
        <a:buChar char="§"/>
        <a:defRPr sz="1350" kern="1200">
          <a:solidFill>
            <a:schemeClr val="tx1"/>
          </a:solidFill>
          <a:latin typeface="Arial" pitchFamily="34" charset="0"/>
          <a:ea typeface="+mn-ea"/>
          <a:cs typeface="Arial" pitchFamily="34" charset="0"/>
        </a:defRPr>
      </a:lvl1pPr>
      <a:lvl2pPr marL="417910" indent="-160735" algn="l" defTabSz="514350" rtl="0" eaLnBrk="1" latinLnBrk="0" hangingPunct="1">
        <a:spcBef>
          <a:spcPct val="20000"/>
        </a:spcBef>
        <a:buFont typeface="Wingdings" pitchFamily="2" charset="2"/>
        <a:buChar char="§"/>
        <a:defRPr sz="1125" kern="1200">
          <a:solidFill>
            <a:schemeClr val="tx1"/>
          </a:solidFill>
          <a:latin typeface="Arial" pitchFamily="34" charset="0"/>
          <a:ea typeface="+mn-ea"/>
          <a:cs typeface="Arial" pitchFamily="34" charset="0"/>
        </a:defRPr>
      </a:lvl2pPr>
      <a:lvl3pPr marL="642938" indent="-128588" algn="l" defTabSz="514350" rtl="0" eaLnBrk="1" latinLnBrk="0" hangingPunct="1">
        <a:spcBef>
          <a:spcPct val="20000"/>
        </a:spcBef>
        <a:buFont typeface="Wingdings" pitchFamily="2" charset="2"/>
        <a:buChar char="§"/>
        <a:defRPr sz="1013" kern="1200">
          <a:solidFill>
            <a:schemeClr val="tx1"/>
          </a:solidFill>
          <a:latin typeface="Arial" pitchFamily="34" charset="0"/>
          <a:ea typeface="+mn-ea"/>
          <a:cs typeface="Arial" pitchFamily="34" charset="0"/>
        </a:defRPr>
      </a:lvl3pPr>
      <a:lvl4pPr marL="900113" indent="-128588" algn="l" defTabSz="514350" rtl="0" eaLnBrk="1" latinLnBrk="0" hangingPunct="1">
        <a:spcBef>
          <a:spcPct val="20000"/>
        </a:spcBef>
        <a:buFont typeface="Wingdings" pitchFamily="2" charset="2"/>
        <a:buChar char="§"/>
        <a:defRPr sz="900" kern="1200">
          <a:solidFill>
            <a:schemeClr val="tx1"/>
          </a:solidFill>
          <a:latin typeface="Arial" pitchFamily="34" charset="0"/>
          <a:ea typeface="+mn-ea"/>
          <a:cs typeface="Arial" pitchFamily="34" charset="0"/>
        </a:defRPr>
      </a:lvl4pPr>
      <a:lvl5pPr marL="1157288" indent="-128588" algn="l" defTabSz="514350" rtl="0" eaLnBrk="1" latinLnBrk="0" hangingPunct="1">
        <a:spcBef>
          <a:spcPct val="20000"/>
        </a:spcBef>
        <a:buFont typeface="Wingdings" pitchFamily="2" charset="2"/>
        <a:buChar char="§"/>
        <a:defRPr sz="900" kern="1200">
          <a:solidFill>
            <a:schemeClr val="tx1"/>
          </a:solidFill>
          <a:latin typeface="Arial" pitchFamily="34" charset="0"/>
          <a:ea typeface="+mn-ea"/>
          <a:cs typeface="Arial" pitchFamily="34" charset="0"/>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about:blank"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about:blank"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aaroncaldwell.us/SuperpowerBook/power-for-three-way-interactions.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arcstats.io/shiny/justify/"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kgoldfeld.github.io/simstudy/articles/longitudinal.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about:blank"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682092" y="911672"/>
            <a:ext cx="6400800" cy="748141"/>
          </a:xfrm>
        </p:spPr>
        <p:txBody>
          <a:bodyPr>
            <a:normAutofit fontScale="90000"/>
          </a:bodyPr>
          <a:lstStyle/>
          <a:p>
            <a:r>
              <a:rPr lang="en-US" dirty="0"/>
              <a:t>Using the Superpower R package to simulate power</a:t>
            </a:r>
          </a:p>
        </p:txBody>
      </p:sp>
      <p:sp>
        <p:nvSpPr>
          <p:cNvPr id="5" name="Footer Placeholder 4"/>
          <p:cNvSpPr>
            <a:spLocks noGrp="1"/>
          </p:cNvSpPr>
          <p:nvPr>
            <p:ph type="ftr" sz="quarter" idx="3"/>
          </p:nvPr>
        </p:nvSpPr>
        <p:spPr>
          <a:xfrm>
            <a:off x="3813810" y="6660576"/>
            <a:ext cx="1516380" cy="197424"/>
          </a:xfrm>
        </p:spPr>
        <p:txBody>
          <a:bodyPr/>
          <a:lstStyle/>
          <a:p>
            <a:r>
              <a:rPr lang="en-US" dirty="0"/>
              <a:t>UNCLASSIFIED</a:t>
            </a:r>
          </a:p>
        </p:txBody>
      </p:sp>
      <p:sp>
        <p:nvSpPr>
          <p:cNvPr id="9" name="Subtitle 2"/>
          <p:cNvSpPr txBox="1"/>
          <p:nvPr/>
        </p:nvSpPr>
        <p:spPr>
          <a:xfrm>
            <a:off x="1682092" y="2224524"/>
            <a:ext cx="6400800" cy="744351"/>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Lucida Grande"/>
              <a:buChar char="»"/>
              <a:defRPr sz="2400" kern="1200">
                <a:solidFill>
                  <a:srgbClr val="67151F"/>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Lucida Grande"/>
              <a:buChar char="»"/>
              <a:defRPr sz="2000" kern="1200">
                <a:solidFill>
                  <a:srgbClr val="67151F"/>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Lucida Grande"/>
              <a:buChar char="»"/>
              <a:defRPr sz="1800" kern="1200">
                <a:solidFill>
                  <a:srgbClr val="67151F"/>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Lucida Grande"/>
              <a:buChar char="»"/>
              <a:defRPr sz="1600" kern="1200">
                <a:solidFill>
                  <a:srgbClr val="67151F"/>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Lucida Grande"/>
              <a:buChar char="»"/>
              <a:defRPr sz="1600" i="1" kern="1200">
                <a:solidFill>
                  <a:srgbClr val="67151F"/>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r>
              <a:rPr lang="en-US" sz="1600" dirty="0">
                <a:solidFill>
                  <a:schemeClr val="tx1"/>
                </a:solidFill>
              </a:rPr>
              <a:t>Aaron Caldwell</a:t>
            </a:r>
          </a:p>
          <a:p>
            <a:pPr marL="0" indent="0">
              <a:buNone/>
            </a:pPr>
            <a:r>
              <a:rPr lang="en-US" sz="1600" dirty="0">
                <a:solidFill>
                  <a:schemeClr val="tx1"/>
                </a:solidFill>
              </a:rPr>
              <a:t>Thermal and Mountain Medicine Division</a:t>
            </a:r>
          </a:p>
          <a:p>
            <a:pPr marL="0" indent="0">
              <a:buNone/>
            </a:pPr>
            <a:r>
              <a:rPr lang="en-US" sz="1600" dirty="0">
                <a:solidFill>
                  <a:schemeClr val="tx1"/>
                </a:solidFill>
              </a:rPr>
              <a:t>United States Army Research Institute of Environmental Medicine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C3E1D-BFF6-4F81-A5F5-F8CDB8E44DF5}"/>
              </a:ext>
            </a:extLst>
          </p:cNvPr>
          <p:cNvSpPr>
            <a:spLocks noGrp="1"/>
          </p:cNvSpPr>
          <p:nvPr>
            <p:ph type="title"/>
          </p:nvPr>
        </p:nvSpPr>
        <p:spPr/>
        <p:txBody>
          <a:bodyPr/>
          <a:lstStyle/>
          <a:p>
            <a:r>
              <a:rPr lang="en-US" dirty="0"/>
              <a:t>Exact Example</a:t>
            </a:r>
          </a:p>
        </p:txBody>
      </p:sp>
      <p:sp>
        <p:nvSpPr>
          <p:cNvPr id="3" name="Content Placeholder 2">
            <a:extLst>
              <a:ext uri="{FF2B5EF4-FFF2-40B4-BE49-F238E27FC236}">
                <a16:creationId xmlns:a16="http://schemas.microsoft.com/office/drawing/2014/main" id="{61736A75-0CEF-4FB5-B585-CD7B775CFFEF}"/>
              </a:ext>
            </a:extLst>
          </p:cNvPr>
          <p:cNvSpPr>
            <a:spLocks noGrp="1"/>
          </p:cNvSpPr>
          <p:nvPr>
            <p:ph idx="1"/>
          </p:nvPr>
        </p:nvSpPr>
        <p:spPr/>
        <p:txBody>
          <a:bodyPr/>
          <a:lstStyle/>
          <a:p>
            <a:r>
              <a:rPr lang="en-US" dirty="0"/>
              <a:t>Shiny Web App</a:t>
            </a:r>
          </a:p>
          <a:p>
            <a:r>
              <a:rPr lang="en-US" dirty="0">
                <a:hlinkClick r:id="rId2"/>
              </a:rPr>
              <a:t>www.arcstats.io/shiny/anova-exact</a:t>
            </a:r>
            <a:r>
              <a:rPr lang="en-US" dirty="0"/>
              <a:t> </a:t>
            </a:r>
          </a:p>
          <a:p>
            <a:endParaRPr lang="en-US" dirty="0"/>
          </a:p>
        </p:txBody>
      </p:sp>
      <p:sp>
        <p:nvSpPr>
          <p:cNvPr id="5" name="Footer Placeholder 4">
            <a:extLst>
              <a:ext uri="{FF2B5EF4-FFF2-40B4-BE49-F238E27FC236}">
                <a16:creationId xmlns:a16="http://schemas.microsoft.com/office/drawing/2014/main" id="{746DD79C-789E-4495-9413-DF86C0147D62}"/>
              </a:ext>
            </a:extLst>
          </p:cNvPr>
          <p:cNvSpPr>
            <a:spLocks noGrp="1"/>
          </p:cNvSpPr>
          <p:nvPr>
            <p:ph type="ftr" sz="quarter" idx="11"/>
          </p:nvPr>
        </p:nvSpPr>
        <p:spPr/>
        <p:txBody>
          <a:bodyPr/>
          <a:lstStyle/>
          <a:p>
            <a:r>
              <a:rPr lang="en-US"/>
              <a:t>UNCLASSIFIED</a:t>
            </a:r>
            <a:endParaRPr lang="en-US" dirty="0"/>
          </a:p>
        </p:txBody>
      </p:sp>
      <p:sp>
        <p:nvSpPr>
          <p:cNvPr id="6" name="Slide Number Placeholder 5">
            <a:extLst>
              <a:ext uri="{FF2B5EF4-FFF2-40B4-BE49-F238E27FC236}">
                <a16:creationId xmlns:a16="http://schemas.microsoft.com/office/drawing/2014/main" id="{EBF711FA-A9F6-4BB4-85DA-9DC651E84405}"/>
              </a:ext>
            </a:extLst>
          </p:cNvPr>
          <p:cNvSpPr>
            <a:spLocks noGrp="1"/>
          </p:cNvSpPr>
          <p:nvPr>
            <p:ph type="sldNum" sz="quarter" idx="12"/>
          </p:nvPr>
        </p:nvSpPr>
        <p:spPr/>
        <p:txBody>
          <a:bodyPr/>
          <a:lstStyle/>
          <a:p>
            <a:fld id="{22009E32-0316-A64C-BBE6-76331A90034E}" type="slidenum">
              <a:rPr lang="en-US" smtClean="0"/>
              <a:t>10</a:t>
            </a:fld>
            <a:endParaRPr lang="en-US"/>
          </a:p>
        </p:txBody>
      </p:sp>
    </p:spTree>
    <p:extLst>
      <p:ext uri="{BB962C8B-B14F-4D97-AF65-F5344CB8AC3E}">
        <p14:creationId xmlns:p14="http://schemas.microsoft.com/office/powerpoint/2010/main" val="2012261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C323D-7F6A-4847-9823-8FA4B26EB917}"/>
              </a:ext>
            </a:extLst>
          </p:cNvPr>
          <p:cNvSpPr>
            <a:spLocks noGrp="1"/>
          </p:cNvSpPr>
          <p:nvPr>
            <p:ph type="title"/>
          </p:nvPr>
        </p:nvSpPr>
        <p:spPr/>
        <p:txBody>
          <a:bodyPr/>
          <a:lstStyle/>
          <a:p>
            <a:r>
              <a:rPr lang="en-US" dirty="0"/>
              <a:t>Key Questions</a:t>
            </a:r>
          </a:p>
        </p:txBody>
      </p:sp>
      <p:sp>
        <p:nvSpPr>
          <p:cNvPr id="3" name="Content Placeholder 2">
            <a:extLst>
              <a:ext uri="{FF2B5EF4-FFF2-40B4-BE49-F238E27FC236}">
                <a16:creationId xmlns:a16="http://schemas.microsoft.com/office/drawing/2014/main" id="{482714B7-8283-41D0-B704-1478B6D11064}"/>
              </a:ext>
            </a:extLst>
          </p:cNvPr>
          <p:cNvSpPr>
            <a:spLocks noGrp="1"/>
          </p:cNvSpPr>
          <p:nvPr>
            <p:ph idx="1"/>
          </p:nvPr>
        </p:nvSpPr>
        <p:spPr/>
        <p:txBody>
          <a:bodyPr/>
          <a:lstStyle/>
          <a:p>
            <a:r>
              <a:rPr lang="en-US" dirty="0"/>
              <a:t>Most common question:</a:t>
            </a:r>
          </a:p>
          <a:p>
            <a:pPr lvl="1"/>
            <a:r>
              <a:rPr lang="en-US" dirty="0"/>
              <a:t>“But Aaron, how do I know what my means, standard deviations, or correlations should be!” – </a:t>
            </a:r>
            <a:r>
              <a:rPr lang="en-US" i="1" dirty="0"/>
              <a:t>Good Question</a:t>
            </a:r>
          </a:p>
          <a:p>
            <a:pPr lvl="1"/>
            <a:r>
              <a:rPr lang="en-US" dirty="0"/>
              <a:t>Remember: power is a </a:t>
            </a:r>
            <a:r>
              <a:rPr lang="en-US" b="1" dirty="0"/>
              <a:t>hypothetical</a:t>
            </a:r>
            <a:r>
              <a:rPr lang="en-US" dirty="0"/>
              <a:t> probability</a:t>
            </a:r>
          </a:p>
          <a:p>
            <a:pPr lvl="1"/>
            <a:r>
              <a:rPr lang="en-US" dirty="0"/>
              <a:t>So, be skeptical and select reasonable parameters. </a:t>
            </a:r>
          </a:p>
          <a:p>
            <a:pPr lvl="2"/>
            <a:r>
              <a:rPr lang="en-US" dirty="0"/>
              <a:t>What would the most skeptical reviewer think?</a:t>
            </a:r>
          </a:p>
          <a:p>
            <a:pPr lvl="1"/>
            <a:r>
              <a:rPr lang="en-US" dirty="0"/>
              <a:t>Presentation to funding agencies, or IRBs, will be much more straightforward. </a:t>
            </a:r>
          </a:p>
          <a:p>
            <a:pPr lvl="1"/>
            <a:r>
              <a:rPr lang="en-US" dirty="0"/>
              <a:t>“Given these parameters, we expect to have adequate (X%) power with a sample size of X per group and an alpha-level of Z.”</a:t>
            </a:r>
          </a:p>
          <a:p>
            <a:pPr lvl="1"/>
            <a:r>
              <a:rPr lang="en-US" dirty="0"/>
              <a:t>This way you are presenting your entire design</a:t>
            </a:r>
          </a:p>
          <a:p>
            <a:pPr lvl="2"/>
            <a:r>
              <a:rPr lang="en-US" dirty="0"/>
              <a:t>Rather than a non-intuitive standardized effect size</a:t>
            </a:r>
          </a:p>
        </p:txBody>
      </p:sp>
      <p:sp>
        <p:nvSpPr>
          <p:cNvPr id="5" name="Footer Placeholder 4">
            <a:extLst>
              <a:ext uri="{FF2B5EF4-FFF2-40B4-BE49-F238E27FC236}">
                <a16:creationId xmlns:a16="http://schemas.microsoft.com/office/drawing/2014/main" id="{C4790122-906A-41AA-9A49-A852FCF6654E}"/>
              </a:ext>
            </a:extLst>
          </p:cNvPr>
          <p:cNvSpPr>
            <a:spLocks noGrp="1"/>
          </p:cNvSpPr>
          <p:nvPr>
            <p:ph type="ftr" sz="quarter" idx="11"/>
          </p:nvPr>
        </p:nvSpPr>
        <p:spPr/>
        <p:txBody>
          <a:bodyPr/>
          <a:lstStyle/>
          <a:p>
            <a:r>
              <a:rPr lang="en-US"/>
              <a:t>UNCLASSIFIED</a:t>
            </a:r>
            <a:endParaRPr lang="en-US" dirty="0"/>
          </a:p>
        </p:txBody>
      </p:sp>
      <p:sp>
        <p:nvSpPr>
          <p:cNvPr id="6" name="Slide Number Placeholder 5">
            <a:extLst>
              <a:ext uri="{FF2B5EF4-FFF2-40B4-BE49-F238E27FC236}">
                <a16:creationId xmlns:a16="http://schemas.microsoft.com/office/drawing/2014/main" id="{83AB5D93-EE28-478C-A803-0600E30AE93E}"/>
              </a:ext>
            </a:extLst>
          </p:cNvPr>
          <p:cNvSpPr>
            <a:spLocks noGrp="1"/>
          </p:cNvSpPr>
          <p:nvPr>
            <p:ph type="sldNum" sz="quarter" idx="12"/>
          </p:nvPr>
        </p:nvSpPr>
        <p:spPr/>
        <p:txBody>
          <a:bodyPr/>
          <a:lstStyle/>
          <a:p>
            <a:fld id="{22009E32-0316-A64C-BBE6-76331A90034E}" type="slidenum">
              <a:rPr lang="en-US" smtClean="0"/>
              <a:t>11</a:t>
            </a:fld>
            <a:endParaRPr lang="en-US"/>
          </a:p>
        </p:txBody>
      </p:sp>
    </p:spTree>
    <p:extLst>
      <p:ext uri="{BB962C8B-B14F-4D97-AF65-F5344CB8AC3E}">
        <p14:creationId xmlns:p14="http://schemas.microsoft.com/office/powerpoint/2010/main" val="4244053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Balance Alpha and Beta</a:t>
            </a:r>
          </a:p>
        </p:txBody>
      </p:sp>
      <p:sp>
        <p:nvSpPr>
          <p:cNvPr id="3" name="Content Placeholder 2"/>
          <p:cNvSpPr>
            <a:spLocks noGrp="1"/>
          </p:cNvSpPr>
          <p:nvPr>
            <p:ph idx="1"/>
          </p:nvPr>
        </p:nvSpPr>
        <p:spPr/>
        <p:txBody>
          <a:bodyPr/>
          <a:lstStyle/>
          <a:p>
            <a:r>
              <a:rPr lang="en-US" dirty="0"/>
              <a:t>Researchers should also consider alpha and beta levels as dynamic qualities in study design</a:t>
            </a:r>
          </a:p>
          <a:p>
            <a:r>
              <a:rPr lang="en-US" dirty="0"/>
              <a:t>Current standard implies type 1 errors are 4 times as costly</a:t>
            </a:r>
          </a:p>
          <a:p>
            <a:pPr lvl="1"/>
            <a:r>
              <a:rPr lang="en-US" dirty="0"/>
              <a:t>May not be the case in many fields (my own included)</a:t>
            </a:r>
          </a:p>
          <a:p>
            <a:r>
              <a:rPr lang="en-US" dirty="0"/>
              <a:t>Calculating the weighted combined error rate as an alternative</a:t>
            </a:r>
          </a:p>
          <a:p>
            <a:pPr lvl="1"/>
            <a:r>
              <a:rPr lang="en-US" dirty="0">
                <a:hlinkClick r:id="rId2"/>
              </a:rPr>
              <a:t>http://shiny.ieis.tue.nl/jya/</a:t>
            </a:r>
            <a:endParaRPr lang="en-US" dirty="0"/>
          </a:p>
          <a:p>
            <a:pPr lvl="1"/>
            <a:r>
              <a:rPr lang="en-US" dirty="0">
                <a:hlinkClick r:id="rId2"/>
              </a:rPr>
              <a:t>https://arcstats.io/shiny/justify/</a:t>
            </a:r>
            <a:r>
              <a:rPr lang="en-US" dirty="0"/>
              <a:t> </a:t>
            </a:r>
          </a:p>
        </p:txBody>
      </p:sp>
      <p:sp>
        <p:nvSpPr>
          <p:cNvPr id="5" name="Footer Placeholder 4"/>
          <p:cNvSpPr>
            <a:spLocks noGrp="1"/>
          </p:cNvSpPr>
          <p:nvPr>
            <p:ph type="ftr" sz="quarter" idx="11"/>
          </p:nvPr>
        </p:nvSpPr>
        <p:spPr/>
        <p:txBody>
          <a:bodyPr/>
          <a:lstStyle/>
          <a:p>
            <a:r>
              <a:rPr lang="en-US"/>
              <a:t>UNCLASSIFIED</a:t>
            </a:r>
            <a:endParaRPr lang="en-US" dirty="0"/>
          </a:p>
        </p:txBody>
      </p:sp>
      <p:sp>
        <p:nvSpPr>
          <p:cNvPr id="6" name="Slide Number Placeholder 5"/>
          <p:cNvSpPr>
            <a:spLocks noGrp="1"/>
          </p:cNvSpPr>
          <p:nvPr>
            <p:ph type="sldNum" sz="quarter" idx="12"/>
          </p:nvPr>
        </p:nvSpPr>
        <p:spPr/>
        <p:txBody>
          <a:bodyPr/>
          <a:lstStyle/>
          <a:p>
            <a:fld id="{22009E32-0316-A64C-BBE6-76331A90034E}" type="slidenum">
              <a:rPr lang="en-US" smtClean="0"/>
              <a:t>12</a:t>
            </a:fld>
            <a:endParaRPr lang="en-US"/>
          </a:p>
        </p:txBody>
      </p:sp>
    </p:spTree>
    <p:extLst>
      <p:ext uri="{BB962C8B-B14F-4D97-AF65-F5344CB8AC3E}">
        <p14:creationId xmlns:p14="http://schemas.microsoft.com/office/powerpoint/2010/main" val="996481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36233-3DAA-4535-920F-60D1D0A08FE2}"/>
              </a:ext>
            </a:extLst>
          </p:cNvPr>
          <p:cNvSpPr>
            <a:spLocks noGrp="1"/>
          </p:cNvSpPr>
          <p:nvPr>
            <p:ph type="title"/>
          </p:nvPr>
        </p:nvSpPr>
        <p:spPr/>
        <p:txBody>
          <a:bodyPr/>
          <a:lstStyle/>
          <a:p>
            <a:pPr algn="ctr"/>
            <a:r>
              <a:rPr lang="en-US" dirty="0"/>
              <a:t>Concluding Remarks</a:t>
            </a:r>
          </a:p>
        </p:txBody>
      </p:sp>
      <p:sp>
        <p:nvSpPr>
          <p:cNvPr id="3" name="Content Placeholder 2">
            <a:extLst>
              <a:ext uri="{FF2B5EF4-FFF2-40B4-BE49-F238E27FC236}">
                <a16:creationId xmlns:a16="http://schemas.microsoft.com/office/drawing/2014/main" id="{8F18E5AD-250C-41E1-B9D6-8BF642E45F51}"/>
              </a:ext>
            </a:extLst>
          </p:cNvPr>
          <p:cNvSpPr>
            <a:spLocks noGrp="1"/>
          </p:cNvSpPr>
          <p:nvPr>
            <p:ph idx="1"/>
          </p:nvPr>
        </p:nvSpPr>
        <p:spPr>
          <a:xfrm>
            <a:off x="399404" y="1279358"/>
            <a:ext cx="8229600" cy="4846806"/>
          </a:xfrm>
        </p:spPr>
        <p:txBody>
          <a:bodyPr/>
          <a:lstStyle/>
          <a:p>
            <a:r>
              <a:rPr lang="en-US" dirty="0"/>
              <a:t>Simulation is a powerful tool for estimating power</a:t>
            </a:r>
          </a:p>
          <a:p>
            <a:pPr lvl="1"/>
            <a:r>
              <a:rPr lang="en-US" dirty="0"/>
              <a:t>Not limited to power</a:t>
            </a:r>
          </a:p>
          <a:p>
            <a:pPr lvl="1"/>
            <a:r>
              <a:rPr lang="en-US" dirty="0"/>
              <a:t>Also great to see how “violating assumptions” affects models</a:t>
            </a:r>
          </a:p>
          <a:p>
            <a:r>
              <a:rPr lang="en-US" dirty="0"/>
              <a:t>A great way to setup your analysis pipeline</a:t>
            </a:r>
          </a:p>
          <a:p>
            <a:pPr lvl="1"/>
            <a:r>
              <a:rPr lang="en-US" dirty="0"/>
              <a:t>You can use the code in your simulation for your later analyses!</a:t>
            </a:r>
          </a:p>
          <a:p>
            <a:r>
              <a:rPr lang="en-US" dirty="0"/>
              <a:t>Bayesian or “Accuracy” based alternatives</a:t>
            </a:r>
          </a:p>
          <a:p>
            <a:pPr lvl="1"/>
            <a:r>
              <a:rPr lang="en-US" dirty="0"/>
              <a:t>Both can be simulated</a:t>
            </a:r>
          </a:p>
          <a:p>
            <a:r>
              <a:rPr lang="en-US" dirty="0"/>
              <a:t>Don’t forget to justify your alpha (and power)!</a:t>
            </a:r>
          </a:p>
          <a:p>
            <a:pPr lvl="1"/>
            <a:r>
              <a:rPr lang="en-US" dirty="0"/>
              <a:t>Not fixed values</a:t>
            </a:r>
          </a:p>
        </p:txBody>
      </p:sp>
      <p:sp>
        <p:nvSpPr>
          <p:cNvPr id="5" name="Footer Placeholder 4">
            <a:extLst>
              <a:ext uri="{FF2B5EF4-FFF2-40B4-BE49-F238E27FC236}">
                <a16:creationId xmlns:a16="http://schemas.microsoft.com/office/drawing/2014/main" id="{B0762DE4-3A4A-4C37-8B7A-8C78C84169D0}"/>
              </a:ext>
            </a:extLst>
          </p:cNvPr>
          <p:cNvSpPr>
            <a:spLocks noGrp="1"/>
          </p:cNvSpPr>
          <p:nvPr>
            <p:ph type="ftr" sz="quarter" idx="11"/>
          </p:nvPr>
        </p:nvSpPr>
        <p:spPr/>
        <p:txBody>
          <a:bodyPr/>
          <a:lstStyle/>
          <a:p>
            <a:r>
              <a:rPr lang="en-US"/>
              <a:t>UNCLASSIFIED</a:t>
            </a:r>
            <a:endParaRPr lang="en-US" dirty="0"/>
          </a:p>
        </p:txBody>
      </p:sp>
      <p:sp>
        <p:nvSpPr>
          <p:cNvPr id="6" name="Slide Number Placeholder 5">
            <a:extLst>
              <a:ext uri="{FF2B5EF4-FFF2-40B4-BE49-F238E27FC236}">
                <a16:creationId xmlns:a16="http://schemas.microsoft.com/office/drawing/2014/main" id="{DE9B5A11-702D-4A41-8218-F43EF063AA51}"/>
              </a:ext>
            </a:extLst>
          </p:cNvPr>
          <p:cNvSpPr>
            <a:spLocks noGrp="1"/>
          </p:cNvSpPr>
          <p:nvPr>
            <p:ph type="sldNum" sz="quarter" idx="12"/>
          </p:nvPr>
        </p:nvSpPr>
        <p:spPr/>
        <p:txBody>
          <a:bodyPr/>
          <a:lstStyle/>
          <a:p>
            <a:fld id="{22009E32-0316-A64C-BBE6-76331A90034E}" type="slidenum">
              <a:rPr lang="en-US" smtClean="0"/>
              <a:t>13</a:t>
            </a:fld>
            <a:endParaRPr lang="en-US"/>
          </a:p>
        </p:txBody>
      </p:sp>
    </p:spTree>
    <p:extLst>
      <p:ext uri="{BB962C8B-B14F-4D97-AF65-F5344CB8AC3E}">
        <p14:creationId xmlns:p14="http://schemas.microsoft.com/office/powerpoint/2010/main" val="364367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6AE2B-158D-42B2-A957-D2C0581687E9}"/>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E2BE08A0-B00F-409A-943C-15D5D0F30309}"/>
              </a:ext>
            </a:extLst>
          </p:cNvPr>
          <p:cNvSpPr>
            <a:spLocks noGrp="1"/>
          </p:cNvSpPr>
          <p:nvPr>
            <p:ph idx="1"/>
          </p:nvPr>
        </p:nvSpPr>
        <p:spPr/>
        <p:txBody>
          <a:bodyPr/>
          <a:lstStyle/>
          <a:p>
            <a:r>
              <a:rPr lang="en-US" i="1" dirty="0"/>
              <a:t>How can we achieve good power in both main effects and interactions (and post hoc comparisons)?</a:t>
            </a:r>
          </a:p>
          <a:p>
            <a:r>
              <a:rPr lang="en-US" dirty="0"/>
              <a:t>My suggestion: find the comparison of interest with the smallest effect size and power your study to detect that effect. You also may want to adjust the alpha for each comparison to balance or minimize error rates.</a:t>
            </a:r>
          </a:p>
          <a:p>
            <a:r>
              <a:rPr lang="en-US" dirty="0"/>
              <a:t> Do you have any tips for power estimation in regression?</a:t>
            </a:r>
          </a:p>
          <a:p>
            <a:r>
              <a:rPr lang="en-US" dirty="0"/>
              <a:t>My suggestion: write custom code (I prefer the </a:t>
            </a:r>
            <a:r>
              <a:rPr lang="en-US" dirty="0" err="1"/>
              <a:t>simstudy</a:t>
            </a:r>
            <a:r>
              <a:rPr lang="en-US" dirty="0"/>
              <a:t> package) and then simulate to get an accurate estimate of power (</a:t>
            </a:r>
            <a:r>
              <a:rPr lang="en-US" dirty="0" err="1"/>
              <a:t>simr</a:t>
            </a:r>
            <a:r>
              <a:rPr lang="en-US" dirty="0"/>
              <a:t> package may be useful).</a:t>
            </a:r>
          </a:p>
        </p:txBody>
      </p:sp>
      <p:sp>
        <p:nvSpPr>
          <p:cNvPr id="4" name="Date Placeholder 3">
            <a:extLst>
              <a:ext uri="{FF2B5EF4-FFF2-40B4-BE49-F238E27FC236}">
                <a16:creationId xmlns:a16="http://schemas.microsoft.com/office/drawing/2014/main" id="{1198BB06-D947-4EBA-A99B-E197F8B2AA23}"/>
              </a:ext>
            </a:extLst>
          </p:cNvPr>
          <p:cNvSpPr>
            <a:spLocks noGrp="1"/>
          </p:cNvSpPr>
          <p:nvPr>
            <p:ph type="dt" sz="half" idx="10"/>
          </p:nvPr>
        </p:nvSpPr>
        <p:spPr/>
        <p:txBody>
          <a:bodyPr/>
          <a:lstStyle/>
          <a:p>
            <a:r>
              <a:rPr lang="en-US"/>
              <a:t>Name, Title, Email</a:t>
            </a:r>
            <a:endParaRPr lang="en-US" dirty="0"/>
          </a:p>
        </p:txBody>
      </p:sp>
      <p:sp>
        <p:nvSpPr>
          <p:cNvPr id="5" name="Footer Placeholder 4">
            <a:extLst>
              <a:ext uri="{FF2B5EF4-FFF2-40B4-BE49-F238E27FC236}">
                <a16:creationId xmlns:a16="http://schemas.microsoft.com/office/drawing/2014/main" id="{93A2F5EE-3380-4964-88D6-99EB51EF07A6}"/>
              </a:ext>
            </a:extLst>
          </p:cNvPr>
          <p:cNvSpPr>
            <a:spLocks noGrp="1"/>
          </p:cNvSpPr>
          <p:nvPr>
            <p:ph type="ftr" sz="quarter" idx="11"/>
          </p:nvPr>
        </p:nvSpPr>
        <p:spPr/>
        <p:txBody>
          <a:bodyPr/>
          <a:lstStyle/>
          <a:p>
            <a:r>
              <a:rPr lang="en-US"/>
              <a:t>UNCLASSIFIED</a:t>
            </a:r>
            <a:endParaRPr lang="en-US" dirty="0"/>
          </a:p>
        </p:txBody>
      </p:sp>
      <p:sp>
        <p:nvSpPr>
          <p:cNvPr id="6" name="Slide Number Placeholder 5">
            <a:extLst>
              <a:ext uri="{FF2B5EF4-FFF2-40B4-BE49-F238E27FC236}">
                <a16:creationId xmlns:a16="http://schemas.microsoft.com/office/drawing/2014/main" id="{422B2C1F-D170-40E0-8573-E6F136A3F6B7}"/>
              </a:ext>
            </a:extLst>
          </p:cNvPr>
          <p:cNvSpPr>
            <a:spLocks noGrp="1"/>
          </p:cNvSpPr>
          <p:nvPr>
            <p:ph type="sldNum" sz="quarter" idx="12"/>
          </p:nvPr>
        </p:nvSpPr>
        <p:spPr/>
        <p:txBody>
          <a:bodyPr/>
          <a:lstStyle/>
          <a:p>
            <a:fld id="{22009E32-0316-A64C-BBE6-76331A90034E}" type="slidenum">
              <a:rPr lang="en-US" smtClean="0"/>
              <a:t>14</a:t>
            </a:fld>
            <a:endParaRPr lang="en-US"/>
          </a:p>
        </p:txBody>
      </p:sp>
    </p:spTree>
    <p:extLst>
      <p:ext uri="{BB962C8B-B14F-4D97-AF65-F5344CB8AC3E}">
        <p14:creationId xmlns:p14="http://schemas.microsoft.com/office/powerpoint/2010/main" val="1600352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6E14A-6DC0-4F7C-8271-1B882F36AAF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73128798-6EA5-4050-9F9E-D10D13B88113}"/>
              </a:ext>
            </a:extLst>
          </p:cNvPr>
          <p:cNvSpPr>
            <a:spLocks noGrp="1"/>
          </p:cNvSpPr>
          <p:nvPr>
            <p:ph idx="1"/>
          </p:nvPr>
        </p:nvSpPr>
        <p:spPr/>
        <p:txBody>
          <a:bodyPr/>
          <a:lstStyle/>
          <a:p>
            <a:r>
              <a:rPr lang="en-US" i="1" dirty="0"/>
              <a:t>How to interpret effect sizes of interactions or factors with more than 2 levels? Does it make sense to report them at all?</a:t>
            </a:r>
          </a:p>
          <a:p>
            <a:r>
              <a:rPr lang="en-US" dirty="0"/>
              <a:t>Yes, but this entirely depends upon what you are trying to illustrate.</a:t>
            </a:r>
          </a:p>
          <a:p>
            <a:r>
              <a:rPr lang="en-US" dirty="0"/>
              <a:t>Options include partial η</a:t>
            </a:r>
            <a:r>
              <a:rPr lang="en-US" baseline="30000" dirty="0"/>
              <a:t>2 </a:t>
            </a:r>
            <a:r>
              <a:rPr lang="en-US" dirty="0"/>
              <a:t>or Cohen’s </a:t>
            </a:r>
            <a:r>
              <a:rPr lang="en-US" i="1" dirty="0"/>
              <a:t>f</a:t>
            </a:r>
          </a:p>
          <a:p>
            <a:r>
              <a:rPr lang="en-US" dirty="0"/>
              <a:t>partial η</a:t>
            </a:r>
            <a:r>
              <a:rPr lang="en-US" baseline="30000" dirty="0"/>
              <a:t>2</a:t>
            </a:r>
            <a:r>
              <a:rPr lang="en-US" dirty="0"/>
              <a:t> represents a ratio of the effect to total variance (bound between 0 and 1)</a:t>
            </a:r>
          </a:p>
          <a:p>
            <a:r>
              <a:rPr lang="en-US" dirty="0"/>
              <a:t>Cohen’s</a:t>
            </a:r>
            <a:r>
              <a:rPr lang="en-US" i="1" dirty="0"/>
              <a:t> f </a:t>
            </a:r>
            <a:r>
              <a:rPr lang="en-US" dirty="0"/>
              <a:t>is a ratio of the population variances (sample size invariant </a:t>
            </a:r>
            <a:r>
              <a:rPr lang="en-US" dirty="0" err="1"/>
              <a:t>noncentrality</a:t>
            </a:r>
            <a:r>
              <a:rPr lang="en-US" dirty="0"/>
              <a:t> measurement)</a:t>
            </a:r>
          </a:p>
          <a:p>
            <a:r>
              <a:rPr lang="en-US" dirty="0"/>
              <a:t>Mean Differences may be more useful</a:t>
            </a:r>
          </a:p>
        </p:txBody>
      </p:sp>
      <p:sp>
        <p:nvSpPr>
          <p:cNvPr id="5" name="Footer Placeholder 4">
            <a:extLst>
              <a:ext uri="{FF2B5EF4-FFF2-40B4-BE49-F238E27FC236}">
                <a16:creationId xmlns:a16="http://schemas.microsoft.com/office/drawing/2014/main" id="{9FC3015A-7FB2-4D01-9D31-7D6CEE4B3FA7}"/>
              </a:ext>
            </a:extLst>
          </p:cNvPr>
          <p:cNvSpPr>
            <a:spLocks noGrp="1"/>
          </p:cNvSpPr>
          <p:nvPr>
            <p:ph type="ftr" sz="quarter" idx="11"/>
          </p:nvPr>
        </p:nvSpPr>
        <p:spPr/>
        <p:txBody>
          <a:bodyPr/>
          <a:lstStyle/>
          <a:p>
            <a:r>
              <a:rPr lang="en-US"/>
              <a:t>UNCLASSIFIED</a:t>
            </a:r>
            <a:endParaRPr lang="en-US" dirty="0"/>
          </a:p>
        </p:txBody>
      </p:sp>
      <p:sp>
        <p:nvSpPr>
          <p:cNvPr id="6" name="Slide Number Placeholder 5">
            <a:extLst>
              <a:ext uri="{FF2B5EF4-FFF2-40B4-BE49-F238E27FC236}">
                <a16:creationId xmlns:a16="http://schemas.microsoft.com/office/drawing/2014/main" id="{5F703C3A-B9DD-4F0B-8520-3186267E2BC2}"/>
              </a:ext>
            </a:extLst>
          </p:cNvPr>
          <p:cNvSpPr>
            <a:spLocks noGrp="1"/>
          </p:cNvSpPr>
          <p:nvPr>
            <p:ph type="sldNum" sz="quarter" idx="12"/>
          </p:nvPr>
        </p:nvSpPr>
        <p:spPr/>
        <p:txBody>
          <a:bodyPr/>
          <a:lstStyle/>
          <a:p>
            <a:fld id="{22009E32-0316-A64C-BBE6-76331A90034E}" type="slidenum">
              <a:rPr lang="en-US" smtClean="0"/>
              <a:t>15</a:t>
            </a:fld>
            <a:endParaRPr lang="en-US"/>
          </a:p>
        </p:txBody>
      </p:sp>
    </p:spTree>
    <p:extLst>
      <p:ext uri="{BB962C8B-B14F-4D97-AF65-F5344CB8AC3E}">
        <p14:creationId xmlns:p14="http://schemas.microsoft.com/office/powerpoint/2010/main" val="3560707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6F82E-6A61-476D-876B-8E3CD7D2F50A}"/>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D2A0E844-753A-428D-8A94-419FC9A2C6CC}"/>
              </a:ext>
            </a:extLst>
          </p:cNvPr>
          <p:cNvSpPr>
            <a:spLocks noGrp="1"/>
          </p:cNvSpPr>
          <p:nvPr>
            <p:ph idx="1"/>
          </p:nvPr>
        </p:nvSpPr>
        <p:spPr/>
        <p:txBody>
          <a:bodyPr/>
          <a:lstStyle/>
          <a:p>
            <a:r>
              <a:rPr lang="en-US" i="1" dirty="0"/>
              <a:t>How do we estimate the mean and SD parameters for a complicated design such as 3 x 3 x 2 ANOVA? Any tips to enter the parameters in order to mirror the effect sizes in mind?</a:t>
            </a:r>
          </a:p>
          <a:p>
            <a:r>
              <a:rPr lang="en-US" i="1" dirty="0"/>
              <a:t>To the code!</a:t>
            </a:r>
          </a:p>
          <a:p>
            <a:r>
              <a:rPr lang="en-US" i="1" dirty="0">
                <a:hlinkClick r:id="rId2"/>
              </a:rPr>
              <a:t>https://aaroncaldwell.us/SuperpowerBook/power-for-three-way-interactions.html</a:t>
            </a:r>
            <a:r>
              <a:rPr lang="en-US" i="1" dirty="0"/>
              <a:t> </a:t>
            </a:r>
          </a:p>
        </p:txBody>
      </p:sp>
      <p:sp>
        <p:nvSpPr>
          <p:cNvPr id="5" name="Footer Placeholder 4">
            <a:extLst>
              <a:ext uri="{FF2B5EF4-FFF2-40B4-BE49-F238E27FC236}">
                <a16:creationId xmlns:a16="http://schemas.microsoft.com/office/drawing/2014/main" id="{ED0C3813-2798-4CEC-9064-82F5CD308092}"/>
              </a:ext>
            </a:extLst>
          </p:cNvPr>
          <p:cNvSpPr>
            <a:spLocks noGrp="1"/>
          </p:cNvSpPr>
          <p:nvPr>
            <p:ph type="ftr" sz="quarter" idx="11"/>
          </p:nvPr>
        </p:nvSpPr>
        <p:spPr/>
        <p:txBody>
          <a:bodyPr/>
          <a:lstStyle/>
          <a:p>
            <a:r>
              <a:rPr lang="en-US"/>
              <a:t>UNCLASSIFIED</a:t>
            </a:r>
            <a:endParaRPr lang="en-US" dirty="0"/>
          </a:p>
        </p:txBody>
      </p:sp>
      <p:sp>
        <p:nvSpPr>
          <p:cNvPr id="6" name="Slide Number Placeholder 5">
            <a:extLst>
              <a:ext uri="{FF2B5EF4-FFF2-40B4-BE49-F238E27FC236}">
                <a16:creationId xmlns:a16="http://schemas.microsoft.com/office/drawing/2014/main" id="{2E136D11-3356-43C4-833F-5C331A415E8E}"/>
              </a:ext>
            </a:extLst>
          </p:cNvPr>
          <p:cNvSpPr>
            <a:spLocks noGrp="1"/>
          </p:cNvSpPr>
          <p:nvPr>
            <p:ph type="sldNum" sz="quarter" idx="12"/>
          </p:nvPr>
        </p:nvSpPr>
        <p:spPr/>
        <p:txBody>
          <a:bodyPr/>
          <a:lstStyle/>
          <a:p>
            <a:fld id="{22009E32-0316-A64C-BBE6-76331A90034E}" type="slidenum">
              <a:rPr lang="en-US" smtClean="0"/>
              <a:t>16</a:t>
            </a:fld>
            <a:endParaRPr lang="en-US"/>
          </a:p>
        </p:txBody>
      </p:sp>
    </p:spTree>
    <p:extLst>
      <p:ext uri="{BB962C8B-B14F-4D97-AF65-F5344CB8AC3E}">
        <p14:creationId xmlns:p14="http://schemas.microsoft.com/office/powerpoint/2010/main" val="2152392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6F82E-6A61-476D-876B-8E3CD7D2F50A}"/>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D2A0E844-753A-428D-8A94-419FC9A2C6CC}"/>
              </a:ext>
            </a:extLst>
          </p:cNvPr>
          <p:cNvSpPr>
            <a:spLocks noGrp="1"/>
          </p:cNvSpPr>
          <p:nvPr>
            <p:ph idx="1"/>
          </p:nvPr>
        </p:nvSpPr>
        <p:spPr/>
        <p:txBody>
          <a:bodyPr/>
          <a:lstStyle/>
          <a:p>
            <a:r>
              <a:rPr lang="en-US" i="1" dirty="0"/>
              <a:t>When conducting experiments with certain very rare populations (rare diseases e.g.) reaching appropriate sample sizes for  high power is at least not feasible and, in some cases, even impossible. We would be interested in tips or insights on this   specific obstacle.</a:t>
            </a:r>
          </a:p>
          <a:p>
            <a:r>
              <a:rPr lang="en-US" dirty="0"/>
              <a:t>Compromise!</a:t>
            </a:r>
          </a:p>
          <a:p>
            <a:r>
              <a:rPr lang="en-US" dirty="0">
                <a:hlinkClick r:id="rId2"/>
              </a:rPr>
              <a:t>https://arcstats.io/shiny/justify/</a:t>
            </a:r>
            <a:r>
              <a:rPr lang="en-US" dirty="0"/>
              <a:t> </a:t>
            </a:r>
          </a:p>
        </p:txBody>
      </p:sp>
      <p:sp>
        <p:nvSpPr>
          <p:cNvPr id="5" name="Footer Placeholder 4">
            <a:extLst>
              <a:ext uri="{FF2B5EF4-FFF2-40B4-BE49-F238E27FC236}">
                <a16:creationId xmlns:a16="http://schemas.microsoft.com/office/drawing/2014/main" id="{ED0C3813-2798-4CEC-9064-82F5CD308092}"/>
              </a:ext>
            </a:extLst>
          </p:cNvPr>
          <p:cNvSpPr>
            <a:spLocks noGrp="1"/>
          </p:cNvSpPr>
          <p:nvPr>
            <p:ph type="ftr" sz="quarter" idx="11"/>
          </p:nvPr>
        </p:nvSpPr>
        <p:spPr/>
        <p:txBody>
          <a:bodyPr/>
          <a:lstStyle/>
          <a:p>
            <a:r>
              <a:rPr lang="en-US"/>
              <a:t>UNCLASSIFIED</a:t>
            </a:r>
            <a:endParaRPr lang="en-US" dirty="0"/>
          </a:p>
        </p:txBody>
      </p:sp>
      <p:sp>
        <p:nvSpPr>
          <p:cNvPr id="6" name="Slide Number Placeholder 5">
            <a:extLst>
              <a:ext uri="{FF2B5EF4-FFF2-40B4-BE49-F238E27FC236}">
                <a16:creationId xmlns:a16="http://schemas.microsoft.com/office/drawing/2014/main" id="{2E136D11-3356-43C4-833F-5C331A415E8E}"/>
              </a:ext>
            </a:extLst>
          </p:cNvPr>
          <p:cNvSpPr>
            <a:spLocks noGrp="1"/>
          </p:cNvSpPr>
          <p:nvPr>
            <p:ph type="sldNum" sz="quarter" idx="12"/>
          </p:nvPr>
        </p:nvSpPr>
        <p:spPr/>
        <p:txBody>
          <a:bodyPr/>
          <a:lstStyle/>
          <a:p>
            <a:fld id="{22009E32-0316-A64C-BBE6-76331A90034E}" type="slidenum">
              <a:rPr lang="en-US" smtClean="0"/>
              <a:t>17</a:t>
            </a:fld>
            <a:endParaRPr lang="en-US"/>
          </a:p>
        </p:txBody>
      </p:sp>
    </p:spTree>
    <p:extLst>
      <p:ext uri="{BB962C8B-B14F-4D97-AF65-F5344CB8AC3E}">
        <p14:creationId xmlns:p14="http://schemas.microsoft.com/office/powerpoint/2010/main" val="1507465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67AC-ED19-449A-BA9F-86E62EB906B5}"/>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5D87014F-9925-4BD9-8F91-CD01AA5843AA}"/>
              </a:ext>
            </a:extLst>
          </p:cNvPr>
          <p:cNvSpPr>
            <a:spLocks noGrp="1"/>
          </p:cNvSpPr>
          <p:nvPr>
            <p:ph idx="1"/>
          </p:nvPr>
        </p:nvSpPr>
        <p:spPr/>
        <p:txBody>
          <a:bodyPr/>
          <a:lstStyle/>
          <a:p>
            <a:r>
              <a:rPr lang="en-US" i="1" dirty="0"/>
              <a:t>How do I consider the number of trials and stimuli in power calculations? The intuitive understanding of it is that these parameters do influence the power estimation (via reliability. But we can calculate the ICC mostly post hoc, if any.) For linear mixed models, for example, there can be a trade-off between N of participants and N of items. Is there a way to consider it for ANOVA?</a:t>
            </a:r>
          </a:p>
          <a:p>
            <a:r>
              <a:rPr lang="en-US" dirty="0"/>
              <a:t>I would recommend against an ANOVA!</a:t>
            </a:r>
          </a:p>
          <a:p>
            <a:r>
              <a:rPr lang="en-US" dirty="0"/>
              <a:t>R packages: </a:t>
            </a:r>
            <a:r>
              <a:rPr lang="en-US" dirty="0" err="1"/>
              <a:t>simstudy</a:t>
            </a:r>
            <a:r>
              <a:rPr lang="en-US" dirty="0"/>
              <a:t> and </a:t>
            </a:r>
            <a:r>
              <a:rPr lang="en-US" dirty="0" err="1"/>
              <a:t>simr</a:t>
            </a:r>
            <a:endParaRPr lang="en-US" dirty="0"/>
          </a:p>
          <a:p>
            <a:r>
              <a:rPr lang="en-US" dirty="0"/>
              <a:t>It is complicated!</a:t>
            </a:r>
          </a:p>
        </p:txBody>
      </p:sp>
      <p:sp>
        <p:nvSpPr>
          <p:cNvPr id="4" name="Date Placeholder 3">
            <a:extLst>
              <a:ext uri="{FF2B5EF4-FFF2-40B4-BE49-F238E27FC236}">
                <a16:creationId xmlns:a16="http://schemas.microsoft.com/office/drawing/2014/main" id="{62315FA5-4149-45B6-AEEA-BDD911C28C74}"/>
              </a:ext>
            </a:extLst>
          </p:cNvPr>
          <p:cNvSpPr>
            <a:spLocks noGrp="1"/>
          </p:cNvSpPr>
          <p:nvPr>
            <p:ph type="dt" sz="half" idx="10"/>
          </p:nvPr>
        </p:nvSpPr>
        <p:spPr/>
        <p:txBody>
          <a:bodyPr/>
          <a:lstStyle/>
          <a:p>
            <a:r>
              <a:rPr lang="en-US" dirty="0"/>
              <a:t>Aaron R Caldwell</a:t>
            </a:r>
          </a:p>
        </p:txBody>
      </p:sp>
      <p:sp>
        <p:nvSpPr>
          <p:cNvPr id="5" name="Footer Placeholder 4">
            <a:extLst>
              <a:ext uri="{FF2B5EF4-FFF2-40B4-BE49-F238E27FC236}">
                <a16:creationId xmlns:a16="http://schemas.microsoft.com/office/drawing/2014/main" id="{039A2FE4-EF7C-41D3-9868-F34E7A0C9DDF}"/>
              </a:ext>
            </a:extLst>
          </p:cNvPr>
          <p:cNvSpPr>
            <a:spLocks noGrp="1"/>
          </p:cNvSpPr>
          <p:nvPr>
            <p:ph type="ftr" sz="quarter" idx="11"/>
          </p:nvPr>
        </p:nvSpPr>
        <p:spPr/>
        <p:txBody>
          <a:bodyPr/>
          <a:lstStyle/>
          <a:p>
            <a:r>
              <a:rPr lang="en-US"/>
              <a:t>UNCLASSIFIED</a:t>
            </a:r>
            <a:endParaRPr lang="en-US" dirty="0"/>
          </a:p>
        </p:txBody>
      </p:sp>
      <p:sp>
        <p:nvSpPr>
          <p:cNvPr id="6" name="Slide Number Placeholder 5">
            <a:extLst>
              <a:ext uri="{FF2B5EF4-FFF2-40B4-BE49-F238E27FC236}">
                <a16:creationId xmlns:a16="http://schemas.microsoft.com/office/drawing/2014/main" id="{FD067B63-78E4-4340-B7D2-FD3A939D549D}"/>
              </a:ext>
            </a:extLst>
          </p:cNvPr>
          <p:cNvSpPr>
            <a:spLocks noGrp="1"/>
          </p:cNvSpPr>
          <p:nvPr>
            <p:ph type="sldNum" sz="quarter" idx="12"/>
          </p:nvPr>
        </p:nvSpPr>
        <p:spPr/>
        <p:txBody>
          <a:bodyPr/>
          <a:lstStyle/>
          <a:p>
            <a:fld id="{22009E32-0316-A64C-BBE6-76331A90034E}" type="slidenum">
              <a:rPr lang="en-US" smtClean="0"/>
              <a:t>18</a:t>
            </a:fld>
            <a:endParaRPr lang="en-US"/>
          </a:p>
        </p:txBody>
      </p:sp>
    </p:spTree>
    <p:extLst>
      <p:ext uri="{BB962C8B-B14F-4D97-AF65-F5344CB8AC3E}">
        <p14:creationId xmlns:p14="http://schemas.microsoft.com/office/powerpoint/2010/main" val="2556212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8145D-183F-4EF5-9FC7-F1AF50C64EB1}"/>
              </a:ext>
            </a:extLst>
          </p:cNvPr>
          <p:cNvSpPr>
            <a:spLocks noGrp="1"/>
          </p:cNvSpPr>
          <p:nvPr>
            <p:ph type="title"/>
          </p:nvPr>
        </p:nvSpPr>
        <p:spPr/>
        <p:txBody>
          <a:bodyPr/>
          <a:lstStyle/>
          <a:p>
            <a:r>
              <a:rPr lang="en-US" dirty="0"/>
              <a:t>Questions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9E1D00A-29EA-4F57-9D15-934D6F9A3E22}"/>
                  </a:ext>
                </a:extLst>
              </p:cNvPr>
              <p:cNvSpPr>
                <a:spLocks noGrp="1"/>
              </p:cNvSpPr>
              <p:nvPr>
                <p:ph idx="1"/>
              </p:nvPr>
            </p:nvSpPr>
            <p:spPr/>
            <p:txBody>
              <a:bodyPr/>
              <a:lstStyle/>
              <a:p>
                <a:r>
                  <a:rPr lang="en-US" dirty="0"/>
                  <a:t>Generalized Question: How the heck to find the right effect size (or patterns to match an effect size)</a:t>
                </a:r>
              </a:p>
              <a:p>
                <a:r>
                  <a:rPr lang="en-US" dirty="0" err="1"/>
                  <a:t>mu_from_design</a:t>
                </a:r>
                <a:r>
                  <a:rPr lang="en-US" dirty="0"/>
                  <a:t>!</a:t>
                </a:r>
              </a:p>
              <a:p>
                <a14:m>
                  <m:oMath xmlns:m="http://schemas.openxmlformats.org/officeDocument/2006/math">
                    <m:r>
                      <a:rPr lang="en-US" b="0" i="1" smtClean="0">
                        <a:latin typeface="Cambria Math" panose="02040503050406030204" pitchFamily="18" charset="0"/>
                      </a:rPr>
                      <m:t>𝐶𝑜h𝑒</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sup>
                    </m:sSup>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𝑓</m:t>
                    </m:r>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𝑚</m:t>
                                </m:r>
                              </m:sub>
                              <m:sup>
                                <m:r>
                                  <a:rPr lang="en-US" b="0" i="1" smtClean="0">
                                    <a:latin typeface="Cambria Math" panose="02040503050406030204" pitchFamily="18" charset="0"/>
                                  </a:rPr>
                                  <m:t>2</m:t>
                                </m:r>
                              </m:sup>
                            </m:sSub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den>
                        </m:f>
                      </m:e>
                    </m:rad>
                  </m:oMath>
                </a14:m>
                <a:endParaRPr lang="en-US" dirty="0"/>
              </a:p>
              <a:p>
                <a:r>
                  <a:rPr lang="en-US" dirty="0"/>
                  <a:t>If the residual standard deviation is set to 1 then the difference between means is proportional to Cohen’s </a:t>
                </a:r>
                <a:r>
                  <a:rPr lang="en-US" i="1" dirty="0"/>
                  <a:t>f</a:t>
                </a:r>
              </a:p>
              <a:p>
                <a:r>
                  <a:rPr lang="en-US" i="1" dirty="0"/>
                  <a:t>Now to show my messy new code!</a:t>
                </a:r>
                <a:endParaRPr lang="en-US" dirty="0"/>
              </a:p>
              <a:p>
                <a:endParaRPr lang="en-US" dirty="0"/>
              </a:p>
            </p:txBody>
          </p:sp>
        </mc:Choice>
        <mc:Fallback>
          <p:sp>
            <p:nvSpPr>
              <p:cNvPr id="3" name="Content Placeholder 2">
                <a:extLst>
                  <a:ext uri="{FF2B5EF4-FFF2-40B4-BE49-F238E27FC236}">
                    <a16:creationId xmlns:a16="http://schemas.microsoft.com/office/drawing/2014/main" id="{B9E1D00A-29EA-4F57-9D15-934D6F9A3E22}"/>
                  </a:ext>
                </a:extLst>
              </p:cNvPr>
              <p:cNvSpPr>
                <a:spLocks noGrp="1" noRot="1" noChangeAspect="1" noMove="1" noResize="1" noEditPoints="1" noAdjustHandles="1" noChangeArrowheads="1" noChangeShapeType="1" noTextEdit="1"/>
              </p:cNvSpPr>
              <p:nvPr>
                <p:ph idx="1"/>
              </p:nvPr>
            </p:nvSpPr>
            <p:spPr>
              <a:blipFill>
                <a:blip r:embed="rId2"/>
                <a:stretch>
                  <a:fillRect l="-1407" t="-1887"/>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04C61AE1-560C-47DA-BB79-151C8445F61C}"/>
              </a:ext>
            </a:extLst>
          </p:cNvPr>
          <p:cNvSpPr>
            <a:spLocks noGrp="1"/>
          </p:cNvSpPr>
          <p:nvPr>
            <p:ph type="ftr" sz="quarter" idx="11"/>
          </p:nvPr>
        </p:nvSpPr>
        <p:spPr/>
        <p:txBody>
          <a:bodyPr/>
          <a:lstStyle/>
          <a:p>
            <a:r>
              <a:rPr lang="en-US"/>
              <a:t>UNCLASSIFIED</a:t>
            </a:r>
            <a:endParaRPr lang="en-US" dirty="0"/>
          </a:p>
        </p:txBody>
      </p:sp>
      <p:sp>
        <p:nvSpPr>
          <p:cNvPr id="6" name="Slide Number Placeholder 5">
            <a:extLst>
              <a:ext uri="{FF2B5EF4-FFF2-40B4-BE49-F238E27FC236}">
                <a16:creationId xmlns:a16="http://schemas.microsoft.com/office/drawing/2014/main" id="{FE77E4BC-FD15-4ADE-A4FB-F0FC6AD2F58D}"/>
              </a:ext>
            </a:extLst>
          </p:cNvPr>
          <p:cNvSpPr>
            <a:spLocks noGrp="1"/>
          </p:cNvSpPr>
          <p:nvPr>
            <p:ph type="sldNum" sz="quarter" idx="12"/>
          </p:nvPr>
        </p:nvSpPr>
        <p:spPr/>
        <p:txBody>
          <a:bodyPr/>
          <a:lstStyle/>
          <a:p>
            <a:fld id="{22009E32-0316-A64C-BBE6-76331A90034E}" type="slidenum">
              <a:rPr lang="en-US" smtClean="0"/>
              <a:t>19</a:t>
            </a:fld>
            <a:endParaRPr lang="en-US"/>
          </a:p>
        </p:txBody>
      </p:sp>
    </p:spTree>
    <p:extLst>
      <p:ext uri="{BB962C8B-B14F-4D97-AF65-F5344CB8AC3E}">
        <p14:creationId xmlns:p14="http://schemas.microsoft.com/office/powerpoint/2010/main" val="1280167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221C-CD1B-4E69-86E4-41D4BF76CEE1}"/>
              </a:ext>
            </a:extLst>
          </p:cNvPr>
          <p:cNvSpPr>
            <a:spLocks noGrp="1"/>
          </p:cNvSpPr>
          <p:nvPr>
            <p:ph type="title"/>
          </p:nvPr>
        </p:nvSpPr>
        <p:spPr/>
        <p:txBody>
          <a:bodyPr/>
          <a:lstStyle/>
          <a:p>
            <a:r>
              <a:rPr lang="en-US" dirty="0"/>
              <a:t>Disclosures</a:t>
            </a:r>
          </a:p>
        </p:txBody>
      </p:sp>
      <p:sp>
        <p:nvSpPr>
          <p:cNvPr id="3" name="Content Placeholder 2">
            <a:extLst>
              <a:ext uri="{FF2B5EF4-FFF2-40B4-BE49-F238E27FC236}">
                <a16:creationId xmlns:a16="http://schemas.microsoft.com/office/drawing/2014/main" id="{9EB2EE94-AAEF-4C0C-8484-E5A16A25CBD9}"/>
              </a:ext>
            </a:extLst>
          </p:cNvPr>
          <p:cNvSpPr>
            <a:spLocks noGrp="1"/>
          </p:cNvSpPr>
          <p:nvPr>
            <p:ph idx="1"/>
          </p:nvPr>
        </p:nvSpPr>
        <p:spPr/>
        <p:txBody>
          <a:bodyPr/>
          <a:lstStyle/>
          <a:p>
            <a:r>
              <a:rPr lang="en-US" sz="1800" dirty="0">
                <a:solidFill>
                  <a:srgbClr val="201F1E"/>
                </a:solidFill>
                <a:effectLst/>
                <a:latin typeface="Arial" panose="020B0604020202020204" pitchFamily="34" charset="0"/>
                <a:ea typeface="Arial" panose="020B0604020202020204" pitchFamily="34" charset="0"/>
              </a:rPr>
              <a:t>The opinions or assertions contained herein are the private views of the author(s) and are not to be construed as official or reflecting the views of the Army or the Department of Defense. Any citations of commercial organizations and trade names in this report do not constitute an official Department of the Army endorsement of approval of the products or services of these organizations. No authors have any conflicts of interest to disclose. Approved for public release; distribution is unlimited</a:t>
            </a:r>
            <a:endParaRPr lang="en-US" dirty="0"/>
          </a:p>
        </p:txBody>
      </p:sp>
      <p:sp>
        <p:nvSpPr>
          <p:cNvPr id="4" name="Date Placeholder 3">
            <a:extLst>
              <a:ext uri="{FF2B5EF4-FFF2-40B4-BE49-F238E27FC236}">
                <a16:creationId xmlns:a16="http://schemas.microsoft.com/office/drawing/2014/main" id="{12BBD3C7-A162-435D-83BF-EF277C0001AB}"/>
              </a:ext>
            </a:extLst>
          </p:cNvPr>
          <p:cNvSpPr>
            <a:spLocks noGrp="1"/>
          </p:cNvSpPr>
          <p:nvPr>
            <p:ph type="dt" sz="half" idx="10"/>
          </p:nvPr>
        </p:nvSpPr>
        <p:spPr>
          <a:xfrm>
            <a:off x="457200" y="6629400"/>
            <a:ext cx="2765394" cy="238991"/>
          </a:xfrm>
        </p:spPr>
        <p:txBody>
          <a:bodyPr/>
          <a:lstStyle/>
          <a:p>
            <a:r>
              <a:rPr lang="en-US" dirty="0"/>
              <a:t>Aaron Caldwell, Postdoctoral Fellow</a:t>
            </a:r>
          </a:p>
        </p:txBody>
      </p:sp>
      <p:sp>
        <p:nvSpPr>
          <p:cNvPr id="5" name="Footer Placeholder 4">
            <a:extLst>
              <a:ext uri="{FF2B5EF4-FFF2-40B4-BE49-F238E27FC236}">
                <a16:creationId xmlns:a16="http://schemas.microsoft.com/office/drawing/2014/main" id="{6CB64E11-758F-4BC0-8F1A-0F65528A6013}"/>
              </a:ext>
            </a:extLst>
          </p:cNvPr>
          <p:cNvSpPr>
            <a:spLocks noGrp="1"/>
          </p:cNvSpPr>
          <p:nvPr>
            <p:ph type="ftr" sz="quarter" idx="11"/>
          </p:nvPr>
        </p:nvSpPr>
        <p:spPr/>
        <p:txBody>
          <a:bodyPr/>
          <a:lstStyle/>
          <a:p>
            <a:r>
              <a:rPr lang="en-US"/>
              <a:t>UNCLASSIFIED</a:t>
            </a:r>
            <a:endParaRPr lang="en-US" dirty="0"/>
          </a:p>
        </p:txBody>
      </p:sp>
      <p:sp>
        <p:nvSpPr>
          <p:cNvPr id="6" name="Slide Number Placeholder 5">
            <a:extLst>
              <a:ext uri="{FF2B5EF4-FFF2-40B4-BE49-F238E27FC236}">
                <a16:creationId xmlns:a16="http://schemas.microsoft.com/office/drawing/2014/main" id="{1F64F767-32B8-49E6-93C4-E7B2AEA9D6BC}"/>
              </a:ext>
            </a:extLst>
          </p:cNvPr>
          <p:cNvSpPr>
            <a:spLocks noGrp="1"/>
          </p:cNvSpPr>
          <p:nvPr>
            <p:ph type="sldNum" sz="quarter" idx="12"/>
          </p:nvPr>
        </p:nvSpPr>
        <p:spPr/>
        <p:txBody>
          <a:bodyPr/>
          <a:lstStyle/>
          <a:p>
            <a:fld id="{22009E32-0316-A64C-BBE6-76331A90034E}" type="slidenum">
              <a:rPr lang="en-US" smtClean="0"/>
              <a:t>2</a:t>
            </a:fld>
            <a:endParaRPr lang="en-US"/>
          </a:p>
        </p:txBody>
      </p:sp>
    </p:spTree>
    <p:extLst>
      <p:ext uri="{BB962C8B-B14F-4D97-AF65-F5344CB8AC3E}">
        <p14:creationId xmlns:p14="http://schemas.microsoft.com/office/powerpoint/2010/main" val="840546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F9216-D599-488C-8553-0F277004F6F1}"/>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AB0A2867-080F-4EC0-AEBA-89207372CB33}"/>
              </a:ext>
            </a:extLst>
          </p:cNvPr>
          <p:cNvSpPr>
            <a:spLocks noGrp="1"/>
          </p:cNvSpPr>
          <p:nvPr>
            <p:ph idx="1"/>
          </p:nvPr>
        </p:nvSpPr>
        <p:spPr/>
        <p:txBody>
          <a:bodyPr/>
          <a:lstStyle/>
          <a:p>
            <a:r>
              <a:rPr lang="en-US" dirty="0"/>
              <a:t>Time Series Data</a:t>
            </a:r>
          </a:p>
          <a:p>
            <a:r>
              <a:rPr lang="en-US" dirty="0"/>
              <a:t>Rely on </a:t>
            </a:r>
            <a:r>
              <a:rPr lang="en-US" dirty="0" err="1"/>
              <a:t>simstudy</a:t>
            </a:r>
            <a:r>
              <a:rPr lang="en-US" dirty="0"/>
              <a:t> + for loops (or apply functions)</a:t>
            </a:r>
          </a:p>
          <a:p>
            <a:r>
              <a:rPr lang="en-US" dirty="0">
                <a:hlinkClick r:id="rId2"/>
              </a:rPr>
              <a:t>https://kgoldfeld.github.io/simstudy/articles/longitudinal.html</a:t>
            </a:r>
            <a:r>
              <a:rPr lang="en-US" dirty="0"/>
              <a:t> </a:t>
            </a:r>
          </a:p>
        </p:txBody>
      </p:sp>
      <p:sp>
        <p:nvSpPr>
          <p:cNvPr id="4" name="Date Placeholder 3">
            <a:extLst>
              <a:ext uri="{FF2B5EF4-FFF2-40B4-BE49-F238E27FC236}">
                <a16:creationId xmlns:a16="http://schemas.microsoft.com/office/drawing/2014/main" id="{3CE4B7AC-7728-47A7-83BB-0B66E5C82388}"/>
              </a:ext>
            </a:extLst>
          </p:cNvPr>
          <p:cNvSpPr>
            <a:spLocks noGrp="1"/>
          </p:cNvSpPr>
          <p:nvPr>
            <p:ph type="dt" sz="half" idx="10"/>
          </p:nvPr>
        </p:nvSpPr>
        <p:spPr/>
        <p:txBody>
          <a:bodyPr/>
          <a:lstStyle/>
          <a:p>
            <a:r>
              <a:rPr lang="en-US"/>
              <a:t>Name, Title, Email</a:t>
            </a:r>
            <a:endParaRPr lang="en-US" dirty="0"/>
          </a:p>
        </p:txBody>
      </p:sp>
      <p:sp>
        <p:nvSpPr>
          <p:cNvPr id="5" name="Footer Placeholder 4">
            <a:extLst>
              <a:ext uri="{FF2B5EF4-FFF2-40B4-BE49-F238E27FC236}">
                <a16:creationId xmlns:a16="http://schemas.microsoft.com/office/drawing/2014/main" id="{97A08779-E912-48A2-9D7E-D0E7BBD69919}"/>
              </a:ext>
            </a:extLst>
          </p:cNvPr>
          <p:cNvSpPr>
            <a:spLocks noGrp="1"/>
          </p:cNvSpPr>
          <p:nvPr>
            <p:ph type="ftr" sz="quarter" idx="11"/>
          </p:nvPr>
        </p:nvSpPr>
        <p:spPr/>
        <p:txBody>
          <a:bodyPr/>
          <a:lstStyle/>
          <a:p>
            <a:r>
              <a:rPr lang="en-US"/>
              <a:t>UNCLASSIFIED</a:t>
            </a:r>
            <a:endParaRPr lang="en-US" dirty="0"/>
          </a:p>
        </p:txBody>
      </p:sp>
      <p:sp>
        <p:nvSpPr>
          <p:cNvPr id="6" name="Slide Number Placeholder 5">
            <a:extLst>
              <a:ext uri="{FF2B5EF4-FFF2-40B4-BE49-F238E27FC236}">
                <a16:creationId xmlns:a16="http://schemas.microsoft.com/office/drawing/2014/main" id="{6206F295-7C16-4465-95A4-44DA071CAF8D}"/>
              </a:ext>
            </a:extLst>
          </p:cNvPr>
          <p:cNvSpPr>
            <a:spLocks noGrp="1"/>
          </p:cNvSpPr>
          <p:nvPr>
            <p:ph type="sldNum" sz="quarter" idx="12"/>
          </p:nvPr>
        </p:nvSpPr>
        <p:spPr/>
        <p:txBody>
          <a:bodyPr/>
          <a:lstStyle/>
          <a:p>
            <a:fld id="{22009E32-0316-A64C-BBE6-76331A90034E}" type="slidenum">
              <a:rPr lang="en-US" smtClean="0"/>
              <a:t>20</a:t>
            </a:fld>
            <a:endParaRPr lang="en-US"/>
          </a:p>
        </p:txBody>
      </p:sp>
    </p:spTree>
    <p:extLst>
      <p:ext uri="{BB962C8B-B14F-4D97-AF65-F5344CB8AC3E}">
        <p14:creationId xmlns:p14="http://schemas.microsoft.com/office/powerpoint/2010/main" val="3126080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UNCLASSIFIED</a:t>
            </a:r>
            <a:endParaRPr lang="en-US" dirty="0"/>
          </a:p>
        </p:txBody>
      </p:sp>
      <p:pic>
        <p:nvPicPr>
          <p:cNvPr id="7" name="Picture 6"/>
          <p:cNvPicPr>
            <a:picLocks noChangeAspect="1"/>
          </p:cNvPicPr>
          <p:nvPr/>
        </p:nvPicPr>
        <p:blipFill rotWithShape="1">
          <a:blip r:embed="rId3" cstate="screen">
            <a:duotone>
              <a:schemeClr val="accent6">
                <a:shade val="45000"/>
                <a:satMod val="135000"/>
              </a:schemeClr>
              <a:prstClr val="white"/>
            </a:duotone>
            <a:extLst>
              <a:ext uri="{28A0092B-C50C-407E-A947-70E740481C1C}">
                <a14:useLocalDpi xmlns:a14="http://schemas.microsoft.com/office/drawing/2010/main"/>
              </a:ext>
            </a:extLst>
          </a:blip>
          <a:srcRect t="12350" b="13344"/>
          <a:stretch/>
        </p:blipFill>
        <p:spPr>
          <a:xfrm>
            <a:off x="79899" y="1253836"/>
            <a:ext cx="8327254" cy="4640708"/>
          </a:xfrm>
          <a:prstGeom prst="rect">
            <a:avLst/>
          </a:prstGeom>
        </p:spPr>
      </p:pic>
      <p:sp>
        <p:nvSpPr>
          <p:cNvPr id="8" name="Rectangle 2"/>
          <p:cNvSpPr/>
          <p:nvPr/>
        </p:nvSpPr>
        <p:spPr>
          <a:xfrm>
            <a:off x="0" y="1137949"/>
            <a:ext cx="5808663" cy="1868487"/>
          </a:xfrm>
          <a:custGeom>
            <a:avLst/>
            <a:gdLst>
              <a:gd name="connsiteX0" fmla="*/ 0 w 5638800"/>
              <a:gd name="connsiteY0" fmla="*/ 0 h 2464748"/>
              <a:gd name="connsiteX1" fmla="*/ 5638800 w 5638800"/>
              <a:gd name="connsiteY1" fmla="*/ 0 h 2464748"/>
              <a:gd name="connsiteX2" fmla="*/ 5638800 w 5638800"/>
              <a:gd name="connsiteY2" fmla="*/ 2464748 h 2464748"/>
              <a:gd name="connsiteX3" fmla="*/ 0 w 5638800"/>
              <a:gd name="connsiteY3" fmla="*/ 2464748 h 2464748"/>
              <a:gd name="connsiteX4" fmla="*/ 0 w 5638800"/>
              <a:gd name="connsiteY4" fmla="*/ 0 h 2464748"/>
              <a:gd name="connsiteX0" fmla="*/ 0 w 5638800"/>
              <a:gd name="connsiteY0" fmla="*/ 0 h 2464748"/>
              <a:gd name="connsiteX1" fmla="*/ 5638800 w 5638800"/>
              <a:gd name="connsiteY1" fmla="*/ 0 h 2464748"/>
              <a:gd name="connsiteX2" fmla="*/ 5101771 w 5638800"/>
              <a:gd name="connsiteY2" fmla="*/ 2464748 h 2464748"/>
              <a:gd name="connsiteX3" fmla="*/ 0 w 5638800"/>
              <a:gd name="connsiteY3" fmla="*/ 2464748 h 2464748"/>
              <a:gd name="connsiteX4" fmla="*/ 0 w 5638800"/>
              <a:gd name="connsiteY4" fmla="*/ 0 h 2464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8800" h="2464748">
                <a:moveTo>
                  <a:pt x="0" y="0"/>
                </a:moveTo>
                <a:lnTo>
                  <a:pt x="5638800" y="0"/>
                </a:lnTo>
                <a:lnTo>
                  <a:pt x="5101771" y="2464748"/>
                </a:lnTo>
                <a:lnTo>
                  <a:pt x="0" y="2464748"/>
                </a:lnTo>
                <a:lnTo>
                  <a:pt x="0" y="0"/>
                </a:lnTo>
                <a:close/>
              </a:path>
            </a:pathLst>
          </a:custGeom>
          <a:solidFill>
            <a:schemeClr val="accent1">
              <a:lumMod val="75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 name="Rectangle 2"/>
          <p:cNvSpPr/>
          <p:nvPr/>
        </p:nvSpPr>
        <p:spPr>
          <a:xfrm>
            <a:off x="0" y="3243793"/>
            <a:ext cx="5175250" cy="2514600"/>
          </a:xfrm>
          <a:custGeom>
            <a:avLst/>
            <a:gdLst>
              <a:gd name="connsiteX0" fmla="*/ 0 w 5638800"/>
              <a:gd name="connsiteY0" fmla="*/ 0 h 2464748"/>
              <a:gd name="connsiteX1" fmla="*/ 5638800 w 5638800"/>
              <a:gd name="connsiteY1" fmla="*/ 0 h 2464748"/>
              <a:gd name="connsiteX2" fmla="*/ 5638800 w 5638800"/>
              <a:gd name="connsiteY2" fmla="*/ 2464748 h 2464748"/>
              <a:gd name="connsiteX3" fmla="*/ 0 w 5638800"/>
              <a:gd name="connsiteY3" fmla="*/ 2464748 h 2464748"/>
              <a:gd name="connsiteX4" fmla="*/ 0 w 5638800"/>
              <a:gd name="connsiteY4" fmla="*/ 0 h 2464748"/>
              <a:gd name="connsiteX0" fmla="*/ 0 w 5638800"/>
              <a:gd name="connsiteY0" fmla="*/ 0 h 2464748"/>
              <a:gd name="connsiteX1" fmla="*/ 5638800 w 5638800"/>
              <a:gd name="connsiteY1" fmla="*/ 0 h 2464748"/>
              <a:gd name="connsiteX2" fmla="*/ 5101771 w 5638800"/>
              <a:gd name="connsiteY2" fmla="*/ 2464748 h 2464748"/>
              <a:gd name="connsiteX3" fmla="*/ 0 w 5638800"/>
              <a:gd name="connsiteY3" fmla="*/ 2464748 h 2464748"/>
              <a:gd name="connsiteX4" fmla="*/ 0 w 5638800"/>
              <a:gd name="connsiteY4" fmla="*/ 0 h 2464748"/>
              <a:gd name="connsiteX0" fmla="*/ 0 w 5585709"/>
              <a:gd name="connsiteY0" fmla="*/ 0 h 2464748"/>
              <a:gd name="connsiteX1" fmla="*/ 5585709 w 5585709"/>
              <a:gd name="connsiteY1" fmla="*/ 0 h 2464748"/>
              <a:gd name="connsiteX2" fmla="*/ 5101771 w 5585709"/>
              <a:gd name="connsiteY2" fmla="*/ 2464748 h 2464748"/>
              <a:gd name="connsiteX3" fmla="*/ 0 w 5585709"/>
              <a:gd name="connsiteY3" fmla="*/ 2464748 h 2464748"/>
              <a:gd name="connsiteX4" fmla="*/ 0 w 5585709"/>
              <a:gd name="connsiteY4" fmla="*/ 0 h 2464748"/>
              <a:gd name="connsiteX0" fmla="*/ 0 w 5585709"/>
              <a:gd name="connsiteY0" fmla="*/ 0 h 2464748"/>
              <a:gd name="connsiteX1" fmla="*/ 5585709 w 5585709"/>
              <a:gd name="connsiteY1" fmla="*/ 0 h 2464748"/>
              <a:gd name="connsiteX2" fmla="*/ 4791171 w 5585709"/>
              <a:gd name="connsiteY2" fmla="*/ 2462413 h 2464748"/>
              <a:gd name="connsiteX3" fmla="*/ 0 w 5585709"/>
              <a:gd name="connsiteY3" fmla="*/ 2464748 h 2464748"/>
              <a:gd name="connsiteX4" fmla="*/ 0 w 5585709"/>
              <a:gd name="connsiteY4" fmla="*/ 0 h 2464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5709" h="2464748">
                <a:moveTo>
                  <a:pt x="0" y="0"/>
                </a:moveTo>
                <a:lnTo>
                  <a:pt x="5585709" y="0"/>
                </a:lnTo>
                <a:lnTo>
                  <a:pt x="4791171" y="2462413"/>
                </a:lnTo>
                <a:lnTo>
                  <a:pt x="0" y="2464748"/>
                </a:lnTo>
                <a:lnTo>
                  <a:pt x="0" y="0"/>
                </a:lnTo>
                <a:close/>
              </a:path>
            </a:pathLst>
          </a:custGeom>
          <a:solidFill>
            <a:schemeClr val="accent1">
              <a:lumMod val="75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Rectangle 6"/>
          <p:cNvSpPr>
            <a:spLocks noChangeArrowheads="1"/>
          </p:cNvSpPr>
          <p:nvPr/>
        </p:nvSpPr>
        <p:spPr bwMode="auto">
          <a:xfrm>
            <a:off x="144463" y="4003386"/>
            <a:ext cx="465613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b="1" dirty="0">
                <a:solidFill>
                  <a:srgbClr val="262626"/>
                </a:solidFill>
              </a:rPr>
              <a:t>Daniel </a:t>
            </a:r>
            <a:r>
              <a:rPr lang="en-US" altLang="en-US" sz="1600" b="1" dirty="0" err="1">
                <a:solidFill>
                  <a:srgbClr val="262626"/>
                </a:solidFill>
              </a:rPr>
              <a:t>Lakens</a:t>
            </a:r>
            <a:endParaRPr lang="en-US" altLang="en-US" sz="1600" b="1" dirty="0">
              <a:solidFill>
                <a:srgbClr val="262626"/>
              </a:solidFill>
            </a:endParaRPr>
          </a:p>
          <a:p>
            <a:r>
              <a:rPr lang="en-US" altLang="en-US" sz="1600" b="1" dirty="0">
                <a:solidFill>
                  <a:srgbClr val="262626"/>
                </a:solidFill>
              </a:rPr>
              <a:t>Frederick Aust</a:t>
            </a:r>
          </a:p>
          <a:p>
            <a:r>
              <a:rPr lang="en-US" altLang="en-US" sz="1600" b="1" dirty="0">
                <a:solidFill>
                  <a:srgbClr val="262626"/>
                </a:solidFill>
              </a:rPr>
              <a:t>Lisa </a:t>
            </a:r>
            <a:r>
              <a:rPr lang="en-US" altLang="en-US" sz="1600" b="1" dirty="0" err="1">
                <a:solidFill>
                  <a:srgbClr val="262626"/>
                </a:solidFill>
              </a:rPr>
              <a:t>DeBruine</a:t>
            </a:r>
            <a:endParaRPr lang="en-US" altLang="en-US" sz="1600" b="1" dirty="0">
              <a:solidFill>
                <a:srgbClr val="262626"/>
              </a:solidFill>
            </a:endParaRPr>
          </a:p>
          <a:p>
            <a:r>
              <a:rPr lang="en-US" altLang="en-US" sz="1600" b="1" dirty="0">
                <a:solidFill>
                  <a:srgbClr val="262626"/>
                </a:solidFill>
              </a:rPr>
              <a:t>Ronna Turner</a:t>
            </a:r>
          </a:p>
        </p:txBody>
      </p:sp>
      <p:sp>
        <p:nvSpPr>
          <p:cNvPr id="11" name="Rectangle 7"/>
          <p:cNvSpPr>
            <a:spLocks noChangeArrowheads="1"/>
          </p:cNvSpPr>
          <p:nvPr/>
        </p:nvSpPr>
        <p:spPr bwMode="auto">
          <a:xfrm>
            <a:off x="144463" y="1253836"/>
            <a:ext cx="18405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b="1" i="1" dirty="0">
                <a:solidFill>
                  <a:srgbClr val="3B4324"/>
                </a:solidFill>
                <a:cs typeface="Arial" panose="020B0604020202020204" pitchFamily="34" charset="0"/>
              </a:rPr>
              <a:t>USARIEM</a:t>
            </a:r>
          </a:p>
        </p:txBody>
      </p:sp>
      <p:sp>
        <p:nvSpPr>
          <p:cNvPr id="12" name="Rectangle 8"/>
          <p:cNvSpPr>
            <a:spLocks noChangeArrowheads="1"/>
          </p:cNvSpPr>
          <p:nvPr/>
        </p:nvSpPr>
        <p:spPr bwMode="auto">
          <a:xfrm>
            <a:off x="144463" y="1890424"/>
            <a:ext cx="49069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b="1" dirty="0">
                <a:solidFill>
                  <a:srgbClr val="262626"/>
                </a:solidFill>
              </a:rPr>
              <a:t>Thank you to my colleagues at TMMD for their patience when I babble about simulation</a:t>
            </a:r>
          </a:p>
          <a:p>
            <a:r>
              <a:rPr lang="en-US" altLang="en-US" sz="1600" b="1" dirty="0">
                <a:solidFill>
                  <a:srgbClr val="262626"/>
                </a:solidFill>
              </a:rPr>
              <a:t>Special thanks to my mentor Nisha </a:t>
            </a:r>
            <a:r>
              <a:rPr lang="en-US" altLang="en-US" sz="1600" b="1" dirty="0" err="1">
                <a:solidFill>
                  <a:srgbClr val="262626"/>
                </a:solidFill>
              </a:rPr>
              <a:t>Charkoudian</a:t>
            </a:r>
            <a:endParaRPr lang="en-US" altLang="en-US" sz="1600" b="1" dirty="0">
              <a:solidFill>
                <a:srgbClr val="262626"/>
              </a:solidFill>
            </a:endParaRPr>
          </a:p>
        </p:txBody>
      </p:sp>
      <p:sp>
        <p:nvSpPr>
          <p:cNvPr id="13" name="Rectangle 9"/>
          <p:cNvSpPr>
            <a:spLocks noChangeArrowheads="1"/>
          </p:cNvSpPr>
          <p:nvPr/>
        </p:nvSpPr>
        <p:spPr bwMode="auto">
          <a:xfrm>
            <a:off x="144463" y="3387436"/>
            <a:ext cx="25218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b="1" i="1" dirty="0">
                <a:solidFill>
                  <a:srgbClr val="3B4324"/>
                </a:solidFill>
                <a:cs typeface="Arial" panose="020B0604020202020204" pitchFamily="34" charset="0"/>
              </a:rPr>
              <a:t>Collaborators</a:t>
            </a:r>
          </a:p>
        </p:txBody>
      </p:sp>
      <p:cxnSp>
        <p:nvCxnSpPr>
          <p:cNvPr id="14" name="Straight Connector 13"/>
          <p:cNvCxnSpPr/>
          <p:nvPr/>
        </p:nvCxnSpPr>
        <p:spPr>
          <a:xfrm>
            <a:off x="241300" y="1752311"/>
            <a:ext cx="481012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41300" y="3881149"/>
            <a:ext cx="421957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Title 46"/>
          <p:cNvSpPr>
            <a:spLocks noGrp="1"/>
          </p:cNvSpPr>
          <p:nvPr>
            <p:ph type="title"/>
          </p:nvPr>
        </p:nvSpPr>
        <p:spPr>
          <a:xfrm>
            <a:off x="1481327" y="10952"/>
            <a:ext cx="6422979" cy="865917"/>
          </a:xfrm>
        </p:spPr>
        <p:txBody>
          <a:bodyPr>
            <a:normAutofit/>
          </a:bodyPr>
          <a:lstStyle/>
          <a:p>
            <a:pPr algn="ctr">
              <a:defRPr/>
            </a:pPr>
            <a:r>
              <a:rPr lang="en-US" dirty="0">
                <a:latin typeface="Helvetica" panose="020B0604020202020204" pitchFamily="34" charset="0"/>
                <a:cs typeface="Helvetica" panose="020B0604020202020204" pitchFamily="34" charset="0"/>
              </a:rPr>
              <a:t>Thank You</a:t>
            </a:r>
            <a:endParaRPr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05180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41D62-36DF-46BA-8F66-665853D55B9F}"/>
              </a:ext>
            </a:extLst>
          </p:cNvPr>
          <p:cNvSpPr>
            <a:spLocks noGrp="1"/>
          </p:cNvSpPr>
          <p:nvPr>
            <p:ph type="title"/>
          </p:nvPr>
        </p:nvSpPr>
        <p:spPr/>
        <p:txBody>
          <a:bodyPr/>
          <a:lstStyle/>
          <a:p>
            <a:r>
              <a:rPr lang="en-US" dirty="0"/>
              <a:t>Quick Refresher</a:t>
            </a:r>
          </a:p>
        </p:txBody>
      </p:sp>
      <p:sp>
        <p:nvSpPr>
          <p:cNvPr id="3" name="Content Placeholder 2">
            <a:extLst>
              <a:ext uri="{FF2B5EF4-FFF2-40B4-BE49-F238E27FC236}">
                <a16:creationId xmlns:a16="http://schemas.microsoft.com/office/drawing/2014/main" id="{1EE6D135-058A-449C-B386-491BA53DD4EE}"/>
              </a:ext>
            </a:extLst>
          </p:cNvPr>
          <p:cNvSpPr>
            <a:spLocks noGrp="1"/>
          </p:cNvSpPr>
          <p:nvPr>
            <p:ph idx="1"/>
          </p:nvPr>
        </p:nvSpPr>
        <p:spPr/>
        <p:txBody>
          <a:bodyPr>
            <a:normAutofit lnSpcReduction="10000"/>
          </a:bodyPr>
          <a:lstStyle/>
          <a:p>
            <a:r>
              <a:rPr lang="en-US" dirty="0"/>
              <a:t>In frequentist statistics we are typically concerned with 2 errors: Type 1 and 2</a:t>
            </a:r>
          </a:p>
          <a:p>
            <a:pPr lvl="1"/>
            <a:r>
              <a:rPr lang="en-US" dirty="0"/>
              <a:t>Think 1 = False Positive and 2 = False Negative</a:t>
            </a:r>
          </a:p>
          <a:p>
            <a:pPr lvl="1"/>
            <a:r>
              <a:rPr lang="en-US" dirty="0"/>
              <a:t>We then try to control these errors through setting an acceptable alpha (</a:t>
            </a:r>
            <a:r>
              <a:rPr lang="el-GR" dirty="0"/>
              <a:t>α</a:t>
            </a:r>
            <a:r>
              <a:rPr lang="en-US" dirty="0"/>
              <a:t>) and beta (</a:t>
            </a:r>
            <a:r>
              <a:rPr lang="el-GR" dirty="0"/>
              <a:t>β</a:t>
            </a:r>
            <a:r>
              <a:rPr lang="en-US" dirty="0"/>
              <a:t>).</a:t>
            </a:r>
          </a:p>
          <a:p>
            <a:r>
              <a:rPr lang="en-US" dirty="0"/>
              <a:t>Statistical power (1-</a:t>
            </a:r>
            <a:r>
              <a:rPr lang="el-GR" dirty="0"/>
              <a:t>β</a:t>
            </a:r>
            <a:r>
              <a:rPr lang="en-US" dirty="0"/>
              <a:t>) is a </a:t>
            </a:r>
            <a:r>
              <a:rPr lang="en-US" u="sng" dirty="0"/>
              <a:t>hypothetical probability </a:t>
            </a:r>
            <a:r>
              <a:rPr lang="en-US" dirty="0"/>
              <a:t>of detecting </a:t>
            </a:r>
            <a:r>
              <a:rPr lang="en-US" i="1" dirty="0"/>
              <a:t>an effect of a certain magnitude</a:t>
            </a:r>
          </a:p>
          <a:p>
            <a:pPr lvl="1"/>
            <a:r>
              <a:rPr lang="en-US" dirty="0"/>
              <a:t>No effect = alpha level (e.g., 5%)</a:t>
            </a:r>
          </a:p>
          <a:p>
            <a:r>
              <a:rPr lang="en-US" dirty="0"/>
              <a:t>Why do we care about these numbers?</a:t>
            </a:r>
          </a:p>
          <a:p>
            <a:pPr lvl="1"/>
            <a:r>
              <a:rPr lang="en-US" dirty="0"/>
              <a:t>We want studies to find effects </a:t>
            </a:r>
            <a:r>
              <a:rPr lang="en-US" i="1" dirty="0"/>
              <a:t>if</a:t>
            </a:r>
            <a:r>
              <a:rPr lang="en-US" dirty="0"/>
              <a:t> they do exist</a:t>
            </a:r>
          </a:p>
          <a:p>
            <a:pPr lvl="1"/>
            <a:r>
              <a:rPr lang="en-US" dirty="0"/>
              <a:t>If we are interested in a </a:t>
            </a:r>
            <a:r>
              <a:rPr lang="en-US" u="sng" dirty="0"/>
              <a:t>small</a:t>
            </a:r>
            <a:r>
              <a:rPr lang="en-US" dirty="0"/>
              <a:t> effect </a:t>
            </a:r>
            <a:r>
              <a:rPr lang="en-US" b="1" dirty="0"/>
              <a:t>and</a:t>
            </a:r>
            <a:r>
              <a:rPr lang="en-US" dirty="0"/>
              <a:t> collect a </a:t>
            </a:r>
            <a:r>
              <a:rPr lang="en-US" u="sng" dirty="0"/>
              <a:t>small</a:t>
            </a:r>
            <a:r>
              <a:rPr lang="en-US" dirty="0"/>
              <a:t> sample size, we are unlikely to detect an effect (at least with a low alpha level)</a:t>
            </a:r>
          </a:p>
          <a:p>
            <a:pPr lvl="1"/>
            <a:r>
              <a:rPr lang="en-US" dirty="0"/>
              <a:t>There is no free lunch in statistics (Bayesian or otherwise)</a:t>
            </a:r>
          </a:p>
        </p:txBody>
      </p:sp>
      <p:sp>
        <p:nvSpPr>
          <p:cNvPr id="5" name="Footer Placeholder 4">
            <a:extLst>
              <a:ext uri="{FF2B5EF4-FFF2-40B4-BE49-F238E27FC236}">
                <a16:creationId xmlns:a16="http://schemas.microsoft.com/office/drawing/2014/main" id="{D30EDD9C-BC98-4D42-B9CA-82F9EB69104A}"/>
              </a:ext>
            </a:extLst>
          </p:cNvPr>
          <p:cNvSpPr>
            <a:spLocks noGrp="1"/>
          </p:cNvSpPr>
          <p:nvPr>
            <p:ph type="ftr" sz="quarter" idx="11"/>
          </p:nvPr>
        </p:nvSpPr>
        <p:spPr/>
        <p:txBody>
          <a:bodyPr/>
          <a:lstStyle/>
          <a:p>
            <a:r>
              <a:rPr lang="en-US" dirty="0"/>
              <a:t>UNCLASSIFIED</a:t>
            </a:r>
          </a:p>
        </p:txBody>
      </p:sp>
      <p:sp>
        <p:nvSpPr>
          <p:cNvPr id="6" name="Slide Number Placeholder 5">
            <a:extLst>
              <a:ext uri="{FF2B5EF4-FFF2-40B4-BE49-F238E27FC236}">
                <a16:creationId xmlns:a16="http://schemas.microsoft.com/office/drawing/2014/main" id="{F553B633-ADB0-4C17-AFBB-A31E6FCE81B5}"/>
              </a:ext>
            </a:extLst>
          </p:cNvPr>
          <p:cNvSpPr>
            <a:spLocks noGrp="1"/>
          </p:cNvSpPr>
          <p:nvPr>
            <p:ph type="sldNum" sz="quarter" idx="12"/>
          </p:nvPr>
        </p:nvSpPr>
        <p:spPr/>
        <p:txBody>
          <a:bodyPr/>
          <a:lstStyle/>
          <a:p>
            <a:fld id="{22009E32-0316-A64C-BBE6-76331A90034E}" type="slidenum">
              <a:rPr lang="en-US" smtClean="0"/>
              <a:t>3</a:t>
            </a:fld>
            <a:endParaRPr lang="en-US"/>
          </a:p>
        </p:txBody>
      </p:sp>
    </p:spTree>
    <p:extLst>
      <p:ext uri="{BB962C8B-B14F-4D97-AF65-F5344CB8AC3E}">
        <p14:creationId xmlns:p14="http://schemas.microsoft.com/office/powerpoint/2010/main" val="2361796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10B15D8-6B46-43A5-AF38-3274063664DA}"/>
              </a:ext>
            </a:extLst>
          </p:cNvPr>
          <p:cNvSpPr>
            <a:spLocks noGrp="1"/>
          </p:cNvSpPr>
          <p:nvPr>
            <p:ph type="title"/>
          </p:nvPr>
        </p:nvSpPr>
        <p:spPr>
          <a:xfrm>
            <a:off x="1916723" y="261207"/>
            <a:ext cx="5310553" cy="884012"/>
          </a:xfrm>
        </p:spPr>
        <p:txBody>
          <a:bodyPr vert="horz" lIns="91440" tIns="45720" rIns="91440" bIns="45720" rtlCol="0" anchor="ctr">
            <a:normAutofit/>
          </a:bodyPr>
          <a:lstStyle/>
          <a:p>
            <a:pPr algn="ctr" defTabSz="914400">
              <a:lnSpc>
                <a:spcPct val="90000"/>
              </a:lnSpc>
            </a:pPr>
            <a:r>
              <a:rPr lang="en-US" sz="4700" dirty="0">
                <a:solidFill>
                  <a:schemeClr val="bg1">
                    <a:lumMod val="95000"/>
                    <a:lumOff val="5000"/>
                  </a:schemeClr>
                </a:solidFill>
                <a:latin typeface="+mj-lt"/>
                <a:cs typeface="+mj-cs"/>
              </a:rPr>
              <a:t>Visualization</a:t>
            </a:r>
          </a:p>
        </p:txBody>
      </p:sp>
      <p:sp>
        <p:nvSpPr>
          <p:cNvPr id="5" name="Footer Placeholder 4">
            <a:extLst>
              <a:ext uri="{FF2B5EF4-FFF2-40B4-BE49-F238E27FC236}">
                <a16:creationId xmlns:a16="http://schemas.microsoft.com/office/drawing/2014/main" id="{61286371-50C6-46A1-8A07-5170BFFB5AFE}"/>
              </a:ext>
            </a:extLst>
          </p:cNvPr>
          <p:cNvSpPr>
            <a:spLocks noGrp="1"/>
          </p:cNvSpPr>
          <p:nvPr>
            <p:ph type="ftr" sz="quarter" idx="11"/>
          </p:nvPr>
        </p:nvSpPr>
        <p:spPr>
          <a:xfrm>
            <a:off x="-349934" y="6569729"/>
            <a:ext cx="3305907" cy="365125"/>
          </a:xfrm>
        </p:spPr>
        <p:txBody>
          <a:bodyPr vert="horz" lIns="91440" tIns="45720" rIns="91440" bIns="45720" rtlCol="0" anchor="ctr">
            <a:normAutofit/>
          </a:bodyPr>
          <a:lstStyle/>
          <a:p>
            <a:pPr>
              <a:spcAft>
                <a:spcPts val="600"/>
              </a:spcAft>
            </a:pPr>
            <a:r>
              <a:rPr lang="en-US" sz="1000" kern="1200" dirty="0">
                <a:solidFill>
                  <a:schemeClr val="bg1">
                    <a:alpha val="80000"/>
                  </a:schemeClr>
                </a:solidFill>
                <a:latin typeface="+mn-lt"/>
                <a:ea typeface="+mn-ea"/>
                <a:cs typeface="+mn-cs"/>
              </a:rPr>
              <a:t>UNCLASSIFIED</a:t>
            </a:r>
          </a:p>
        </p:txBody>
      </p:sp>
      <p:sp>
        <p:nvSpPr>
          <p:cNvPr id="6" name="Slide Number Placeholder 5">
            <a:extLst>
              <a:ext uri="{FF2B5EF4-FFF2-40B4-BE49-F238E27FC236}">
                <a16:creationId xmlns:a16="http://schemas.microsoft.com/office/drawing/2014/main" id="{46EBE5B0-BE9C-4A31-9A2E-9E97E3874512}"/>
              </a:ext>
            </a:extLst>
          </p:cNvPr>
          <p:cNvSpPr>
            <a:spLocks noGrp="1"/>
          </p:cNvSpPr>
          <p:nvPr>
            <p:ph type="sldNum" sz="quarter" idx="12"/>
          </p:nvPr>
        </p:nvSpPr>
        <p:spPr>
          <a:xfrm>
            <a:off x="8455914" y="3583154"/>
            <a:ext cx="411480" cy="548640"/>
          </a:xfrm>
          <a:prstGeom prst="ellipse">
            <a:avLst/>
          </a:prstGeom>
          <a:solidFill>
            <a:srgbClr val="7F7F7F"/>
          </a:solidFill>
        </p:spPr>
        <p:txBody>
          <a:bodyPr vert="horz" lIns="91440" tIns="45720" rIns="91440" bIns="45720" rtlCol="0" anchor="ctr">
            <a:normAutofit/>
          </a:bodyPr>
          <a:lstStyle/>
          <a:p>
            <a:pPr algn="ctr">
              <a:spcAft>
                <a:spcPts val="600"/>
              </a:spcAft>
            </a:pPr>
            <a:fld id="{22009E32-0316-A64C-BBE6-76331A90034E}" type="slidenum">
              <a:rPr lang="en-US" sz="1300">
                <a:solidFill>
                  <a:srgbClr val="FFFFFF"/>
                </a:solidFill>
                <a:latin typeface="+mn-lt"/>
                <a:cs typeface="+mn-cs"/>
              </a:rPr>
              <a:pPr algn="ctr">
                <a:spcAft>
                  <a:spcPts val="600"/>
                </a:spcAft>
              </a:pPr>
              <a:t>4</a:t>
            </a:fld>
            <a:endParaRPr lang="en-US" sz="1300">
              <a:solidFill>
                <a:srgbClr val="FFFFFF"/>
              </a:solidFill>
              <a:latin typeface="+mn-lt"/>
              <a:cs typeface="+mn-cs"/>
            </a:endParaRPr>
          </a:p>
        </p:txBody>
      </p:sp>
      <p:pic>
        <p:nvPicPr>
          <p:cNvPr id="8" name="Picture 7" descr="A screenshot of a computer&#10;&#10;Description automatically generated">
            <a:extLst>
              <a:ext uri="{FF2B5EF4-FFF2-40B4-BE49-F238E27FC236}">
                <a16:creationId xmlns:a16="http://schemas.microsoft.com/office/drawing/2014/main" id="{C10DBE32-28A1-4C4D-B076-6DA0E111B0ED}"/>
              </a:ext>
            </a:extLst>
          </p:cNvPr>
          <p:cNvPicPr>
            <a:picLocks noChangeAspect="1"/>
          </p:cNvPicPr>
          <p:nvPr/>
        </p:nvPicPr>
        <p:blipFill>
          <a:blip r:embed="rId2"/>
          <a:stretch>
            <a:fillRect/>
          </a:stretch>
        </p:blipFill>
        <p:spPr>
          <a:xfrm>
            <a:off x="1588770" y="1145219"/>
            <a:ext cx="6252210" cy="5424510"/>
          </a:xfrm>
          <a:prstGeom prst="rect">
            <a:avLst/>
          </a:prstGeom>
        </p:spPr>
      </p:pic>
    </p:spTree>
    <p:extLst>
      <p:ext uri="{BB962C8B-B14F-4D97-AF65-F5344CB8AC3E}">
        <p14:creationId xmlns:p14="http://schemas.microsoft.com/office/powerpoint/2010/main" val="66428380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C869A-0431-4B8D-87FC-770DE609D5D3}"/>
              </a:ext>
            </a:extLst>
          </p:cNvPr>
          <p:cNvSpPr>
            <a:spLocks noGrp="1"/>
          </p:cNvSpPr>
          <p:nvPr>
            <p:ph type="title"/>
          </p:nvPr>
        </p:nvSpPr>
        <p:spPr>
          <a:xfrm>
            <a:off x="852322" y="839286"/>
            <a:ext cx="5605629" cy="994172"/>
          </a:xfrm>
        </p:spPr>
        <p:txBody>
          <a:bodyPr>
            <a:normAutofit/>
          </a:bodyPr>
          <a:lstStyle/>
          <a:p>
            <a:r>
              <a:rPr lang="en-US" dirty="0"/>
              <a:t>Traditional Power Analysis</a:t>
            </a:r>
            <a:endParaRPr lang="en-US"/>
          </a:p>
        </p:txBody>
      </p:sp>
      <p:sp>
        <p:nvSpPr>
          <p:cNvPr id="3" name="Content Placeholder 2">
            <a:extLst>
              <a:ext uri="{FF2B5EF4-FFF2-40B4-BE49-F238E27FC236}">
                <a16:creationId xmlns:a16="http://schemas.microsoft.com/office/drawing/2014/main" id="{C724479D-F206-4158-9237-91A3F55DFC19}"/>
              </a:ext>
            </a:extLst>
          </p:cNvPr>
          <p:cNvSpPr>
            <a:spLocks noGrp="1"/>
          </p:cNvSpPr>
          <p:nvPr>
            <p:ph idx="1"/>
          </p:nvPr>
        </p:nvSpPr>
        <p:spPr>
          <a:xfrm>
            <a:off x="852321" y="2147568"/>
            <a:ext cx="5508485" cy="3351532"/>
          </a:xfrm>
        </p:spPr>
        <p:txBody>
          <a:bodyPr anchor="ctr">
            <a:normAutofit/>
          </a:bodyPr>
          <a:lstStyle/>
          <a:p>
            <a:r>
              <a:rPr lang="en-US" sz="1800"/>
              <a:t>Effect size of interest needs to be defined</a:t>
            </a:r>
          </a:p>
          <a:p>
            <a:pPr lvl="1"/>
            <a:r>
              <a:rPr lang="en-US" sz="1800"/>
              <a:t>Cohen’s d (standardized mean difference)</a:t>
            </a:r>
          </a:p>
          <a:p>
            <a:pPr lvl="1"/>
            <a:r>
              <a:rPr lang="en-US" sz="1800"/>
              <a:t>Should almost never be a previously observed effect</a:t>
            </a:r>
          </a:p>
          <a:p>
            <a:r>
              <a:rPr lang="en-US" sz="1800"/>
              <a:t>Alpha and Beta/Power are then selected</a:t>
            </a:r>
          </a:p>
          <a:p>
            <a:pPr lvl="1"/>
            <a:r>
              <a:rPr lang="en-US" sz="1800"/>
              <a:t>Sample Size is given as output</a:t>
            </a:r>
          </a:p>
          <a:p>
            <a:r>
              <a:rPr lang="en-US" sz="1800"/>
              <a:t>Gpower example</a:t>
            </a:r>
          </a:p>
        </p:txBody>
      </p:sp>
      <p:sp>
        <p:nvSpPr>
          <p:cNvPr id="5" name="Footer Placeholder 4">
            <a:extLst>
              <a:ext uri="{FF2B5EF4-FFF2-40B4-BE49-F238E27FC236}">
                <a16:creationId xmlns:a16="http://schemas.microsoft.com/office/drawing/2014/main" id="{0F1B99EE-D8C3-4E4B-9C77-4BBBD03EDB90}"/>
              </a:ext>
            </a:extLst>
          </p:cNvPr>
          <p:cNvSpPr>
            <a:spLocks noGrp="1"/>
          </p:cNvSpPr>
          <p:nvPr>
            <p:ph type="ftr" sz="quarter" idx="11"/>
          </p:nvPr>
        </p:nvSpPr>
        <p:spPr>
          <a:xfrm>
            <a:off x="827895" y="6367463"/>
            <a:ext cx="3670627" cy="273844"/>
          </a:xfrm>
        </p:spPr>
        <p:txBody>
          <a:bodyPr>
            <a:normAutofit/>
          </a:bodyPr>
          <a:lstStyle/>
          <a:p>
            <a:pPr algn="l">
              <a:spcAft>
                <a:spcPts val="600"/>
              </a:spcAft>
            </a:pPr>
            <a:r>
              <a:rPr lang="en-US" sz="788">
                <a:solidFill>
                  <a:schemeClr val="tx1">
                    <a:lumMod val="75000"/>
                    <a:lumOff val="25000"/>
                  </a:schemeClr>
                </a:solidFill>
              </a:rPr>
              <a:t>UNCLASSIFIED</a:t>
            </a: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660" y="0"/>
            <a:ext cx="15773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a:extLst>
              <a:ext uri="{FF2B5EF4-FFF2-40B4-BE49-F238E27FC236}">
                <a16:creationId xmlns:a16="http://schemas.microsoft.com/office/drawing/2014/main" id="{8D64CF36-3FBC-4B63-AFEC-B82A04681165}"/>
              </a:ext>
            </a:extLst>
          </p:cNvPr>
          <p:cNvSpPr>
            <a:spLocks noGrp="1"/>
          </p:cNvSpPr>
          <p:nvPr>
            <p:ph type="sldNum" sz="quarter" idx="12"/>
          </p:nvPr>
        </p:nvSpPr>
        <p:spPr>
          <a:xfrm>
            <a:off x="7756072" y="5624513"/>
            <a:ext cx="759278" cy="273844"/>
          </a:xfrm>
        </p:spPr>
        <p:txBody>
          <a:bodyPr>
            <a:normAutofit/>
          </a:bodyPr>
          <a:lstStyle/>
          <a:p>
            <a:pPr>
              <a:spcAft>
                <a:spcPts val="600"/>
              </a:spcAft>
            </a:pPr>
            <a:fld id="{22009E32-0316-A64C-BBE6-76331A90034E}" type="slidenum">
              <a:rPr lang="en-US">
                <a:solidFill>
                  <a:srgbClr val="FFFFFF"/>
                </a:solidFill>
              </a:rPr>
              <a:pPr>
                <a:spcAft>
                  <a:spcPts val="600"/>
                </a:spcAft>
              </a:pPr>
              <a:t>5</a:t>
            </a:fld>
            <a:endParaRPr lang="en-US">
              <a:solidFill>
                <a:srgbClr val="FFFFFF"/>
              </a:solidFill>
            </a:endParaRPr>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7138" y="2357641"/>
            <a:ext cx="2167815" cy="2167815"/>
          </a:xfrm>
          <a:prstGeom prst="ellipse">
            <a:avLst/>
          </a:prstGeom>
          <a:solidFill>
            <a:srgbClr val="FFFFFF"/>
          </a:solidFill>
          <a:ln w="22225">
            <a:solidFill>
              <a:srgbClr val="AD3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 name="Picture 9">
            <a:extLst>
              <a:ext uri="{FF2B5EF4-FFF2-40B4-BE49-F238E27FC236}">
                <a16:creationId xmlns:a16="http://schemas.microsoft.com/office/drawing/2014/main" id="{3CAE6867-B3F6-4EC9-B33B-F9C58E5BB7E5}"/>
              </a:ext>
            </a:extLst>
          </p:cNvPr>
          <p:cNvPicPr>
            <a:picLocks noChangeAspect="1"/>
          </p:cNvPicPr>
          <p:nvPr/>
        </p:nvPicPr>
        <p:blipFill rotWithShape="1">
          <a:blip r:embed="rId2">
            <a:alphaModFix/>
          </a:blip>
          <a:srcRect t="161" r="1" b="1"/>
          <a:stretch/>
        </p:blipFill>
        <p:spPr>
          <a:xfrm>
            <a:off x="6598028" y="2461923"/>
            <a:ext cx="1937263" cy="1934153"/>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Tree>
    <p:extLst>
      <p:ext uri="{BB962C8B-B14F-4D97-AF65-F5344CB8AC3E}">
        <p14:creationId xmlns:p14="http://schemas.microsoft.com/office/powerpoint/2010/main" val="2828836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F7A3E-7625-477C-8580-2A895BD3F2B3}"/>
              </a:ext>
            </a:extLst>
          </p:cNvPr>
          <p:cNvSpPr>
            <a:spLocks noGrp="1"/>
          </p:cNvSpPr>
          <p:nvPr>
            <p:ph type="title"/>
          </p:nvPr>
        </p:nvSpPr>
        <p:spPr/>
        <p:txBody>
          <a:bodyPr/>
          <a:lstStyle/>
          <a:p>
            <a:pPr algn="ctr"/>
            <a:r>
              <a:rPr lang="en-US" dirty="0"/>
              <a:t>Common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E849D3-4FCD-430F-B647-309AF8CFAC79}"/>
                  </a:ext>
                </a:extLst>
              </p:cNvPr>
              <p:cNvSpPr>
                <a:spLocks noGrp="1"/>
              </p:cNvSpPr>
              <p:nvPr>
                <p:ph idx="1"/>
              </p:nvPr>
            </p:nvSpPr>
            <p:spPr/>
            <p:txBody>
              <a:bodyPr/>
              <a:lstStyle/>
              <a:p>
                <a:r>
                  <a:rPr lang="en-US" dirty="0"/>
                  <a:t>How do we extend this to more complex designs?</a:t>
                </a:r>
              </a:p>
              <a:p>
                <a:r>
                  <a:rPr lang="en-US" dirty="0"/>
                  <a:t>Effect size of interest is less intuitive </a:t>
                </a:r>
              </a:p>
              <a:p>
                <a:pPr lvl="1"/>
                <a:r>
                  <a:rPr lang="en-US" dirty="0"/>
                  <a:t>What does it mean to detect an effect of Cohen’s </a:t>
                </a:r>
                <a14:m>
                  <m:oMath xmlns:m="http://schemas.openxmlformats.org/officeDocument/2006/math">
                    <m:r>
                      <a:rPr lang="en-US" b="0" i="1" smtClean="0">
                        <a:latin typeface="Cambria Math" panose="02040503050406030204" pitchFamily="18" charset="0"/>
                      </a:rPr>
                      <m:t>𝑓</m:t>
                    </m:r>
                  </m:oMath>
                </a14:m>
                <a:r>
                  <a:rPr lang="en-US" dirty="0"/>
                  <a:t> = .1?</a:t>
                </a:r>
              </a:p>
              <a:p>
                <a:r>
                  <a:rPr lang="en-US" dirty="0"/>
                  <a:t>My partial solution: simulation</a:t>
                </a:r>
              </a:p>
              <a:p>
                <a:r>
                  <a:rPr lang="en-US" dirty="0"/>
                  <a:t>Superpower R package and Shiny (web) apps</a:t>
                </a:r>
              </a:p>
            </p:txBody>
          </p:sp>
        </mc:Choice>
        <mc:Fallback xmlns="">
          <p:sp>
            <p:nvSpPr>
              <p:cNvPr id="3" name="Content Placeholder 2">
                <a:extLst>
                  <a:ext uri="{FF2B5EF4-FFF2-40B4-BE49-F238E27FC236}">
                    <a16:creationId xmlns:a16="http://schemas.microsoft.com/office/drawing/2014/main" id="{EDE849D3-4FCD-430F-B647-309AF8CFAC79}"/>
                  </a:ext>
                </a:extLst>
              </p:cNvPr>
              <p:cNvSpPr>
                <a:spLocks noGrp="1" noRot="1" noChangeAspect="1" noMove="1" noResize="1" noEditPoints="1" noAdjustHandles="1" noChangeArrowheads="1" noChangeShapeType="1" noTextEdit="1"/>
              </p:cNvSpPr>
              <p:nvPr>
                <p:ph idx="1"/>
              </p:nvPr>
            </p:nvSpPr>
            <p:spPr>
              <a:blipFill>
                <a:blip r:embed="rId2"/>
                <a:stretch>
                  <a:fillRect l="-1407" t="-1887"/>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6EC4DCA0-3477-42A1-8DBB-9473A73229BA}"/>
              </a:ext>
            </a:extLst>
          </p:cNvPr>
          <p:cNvSpPr>
            <a:spLocks noGrp="1"/>
          </p:cNvSpPr>
          <p:nvPr>
            <p:ph type="ftr" sz="quarter" idx="11"/>
          </p:nvPr>
        </p:nvSpPr>
        <p:spPr/>
        <p:txBody>
          <a:bodyPr/>
          <a:lstStyle/>
          <a:p>
            <a:r>
              <a:rPr lang="en-US"/>
              <a:t>UNCLASSIFIED</a:t>
            </a:r>
            <a:endParaRPr lang="en-US" dirty="0"/>
          </a:p>
        </p:txBody>
      </p:sp>
      <p:sp>
        <p:nvSpPr>
          <p:cNvPr id="6" name="Slide Number Placeholder 5">
            <a:extLst>
              <a:ext uri="{FF2B5EF4-FFF2-40B4-BE49-F238E27FC236}">
                <a16:creationId xmlns:a16="http://schemas.microsoft.com/office/drawing/2014/main" id="{5B3BAA52-B790-446B-87AF-F58BE795AEFD}"/>
              </a:ext>
            </a:extLst>
          </p:cNvPr>
          <p:cNvSpPr>
            <a:spLocks noGrp="1"/>
          </p:cNvSpPr>
          <p:nvPr>
            <p:ph type="sldNum" sz="quarter" idx="12"/>
          </p:nvPr>
        </p:nvSpPr>
        <p:spPr/>
        <p:txBody>
          <a:bodyPr/>
          <a:lstStyle/>
          <a:p>
            <a:fld id="{22009E32-0316-A64C-BBE6-76331A90034E}" type="slidenum">
              <a:rPr lang="en-US" smtClean="0"/>
              <a:t>6</a:t>
            </a:fld>
            <a:endParaRPr lang="en-US"/>
          </a:p>
        </p:txBody>
      </p:sp>
      <p:pic>
        <p:nvPicPr>
          <p:cNvPr id="8" name="Picture 7" descr="A picture containing game&#10;&#10;Description automatically generated">
            <a:extLst>
              <a:ext uri="{FF2B5EF4-FFF2-40B4-BE49-F238E27FC236}">
                <a16:creationId xmlns:a16="http://schemas.microsoft.com/office/drawing/2014/main" id="{9E8EF713-1D12-4803-9184-EF5D2A674EE3}"/>
              </a:ext>
            </a:extLst>
          </p:cNvPr>
          <p:cNvPicPr>
            <a:picLocks noChangeAspect="1"/>
          </p:cNvPicPr>
          <p:nvPr/>
        </p:nvPicPr>
        <p:blipFill>
          <a:blip r:embed="rId3"/>
          <a:stretch>
            <a:fillRect/>
          </a:stretch>
        </p:blipFill>
        <p:spPr>
          <a:xfrm>
            <a:off x="3114583" y="3587974"/>
            <a:ext cx="2789808" cy="2789808"/>
          </a:xfrm>
          <a:prstGeom prst="rect">
            <a:avLst/>
          </a:prstGeom>
        </p:spPr>
      </p:pic>
    </p:spTree>
    <p:extLst>
      <p:ext uri="{BB962C8B-B14F-4D97-AF65-F5344CB8AC3E}">
        <p14:creationId xmlns:p14="http://schemas.microsoft.com/office/powerpoint/2010/main" val="3853146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88B96-64BB-4135-A661-7A03DE35B512}"/>
              </a:ext>
            </a:extLst>
          </p:cNvPr>
          <p:cNvSpPr>
            <a:spLocks noGrp="1"/>
          </p:cNvSpPr>
          <p:nvPr>
            <p:ph type="title"/>
          </p:nvPr>
        </p:nvSpPr>
        <p:spPr/>
        <p:txBody>
          <a:bodyPr/>
          <a:lstStyle/>
          <a:p>
            <a:pPr algn="ctr"/>
            <a:r>
              <a:rPr lang="en-US" dirty="0"/>
              <a:t>How does this work? Pt.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405165-24F0-4876-BA78-8BA0F1E52CA5}"/>
                  </a:ext>
                </a:extLst>
              </p:cNvPr>
              <p:cNvSpPr>
                <a:spLocks noGrp="1"/>
              </p:cNvSpPr>
              <p:nvPr>
                <p:ph idx="1"/>
              </p:nvPr>
            </p:nvSpPr>
            <p:spPr/>
            <p:txBody>
              <a:bodyPr/>
              <a:lstStyle/>
              <a:p>
                <a:r>
                  <a:rPr lang="en-US" dirty="0"/>
                  <a:t>Define a design</a:t>
                </a:r>
              </a:p>
              <a:p>
                <a:r>
                  <a:rPr lang="en-US" dirty="0"/>
                  <a:t>Set population parameters</a:t>
                </a:r>
              </a:p>
              <a:p>
                <a:pPr lvl="1"/>
                <a:r>
                  <a:rPr lang="en-US" dirty="0"/>
                  <a:t>Mean, standard deviation, covariance (correlation)</a:t>
                </a:r>
              </a:p>
              <a:p>
                <a:r>
                  <a:rPr lang="en-US" dirty="0"/>
                  <a:t>Assumes a multivariate normal distribution</a:t>
                </a:r>
              </a:p>
              <a:p>
                <a:pPr lvl="1"/>
                <a:r>
                  <a:rPr lang="en-US" dirty="0"/>
                  <a:t>Has assumptions (makes covariates difficult)</a:t>
                </a:r>
              </a:p>
              <a:p>
                <a:r>
                  <a:rPr lang="en-US" dirty="0"/>
                  <a:t>We then run the simulation (iterations &gt; 1000) times to get samples from a population *you* define</a:t>
                </a:r>
              </a:p>
              <a:p>
                <a:pPr lvl="1"/>
                <a14:m>
                  <m:oMath xmlns:m="http://schemas.openxmlformats.org/officeDocument/2006/math">
                    <m:r>
                      <a:rPr lang="en-US" b="0" i="1" smtClean="0">
                        <a:latin typeface="Cambria Math" panose="02040503050406030204" pitchFamily="18" charset="0"/>
                      </a:rPr>
                      <m:t>𝑃𝑜𝑤𝑒𝑟</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𝑟𝑒𝑠𝑢𝑙𝑡𝑠</m:t>
                        </m:r>
                        <m:r>
                          <a:rPr lang="en-US" b="0" i="1" smtClean="0">
                            <a:latin typeface="Cambria Math" panose="02040503050406030204" pitchFamily="18" charset="0"/>
                          </a:rPr>
                          <m:t> &lt; </m:t>
                        </m:r>
                        <m:r>
                          <a:rPr lang="en-US" b="0" i="1" smtClean="0">
                            <a:latin typeface="Cambria Math" panose="02040503050406030204" pitchFamily="18" charset="0"/>
                          </a:rPr>
                          <m:t>𝑎𝑙𝑝h𝑎</m:t>
                        </m:r>
                      </m:num>
                      <m:den>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𝑠𝑖𝑚𝑢𝑙𝑎𝑡𝑖𝑜𝑛𝑠</m:t>
                        </m:r>
                      </m:den>
                    </m:f>
                  </m:oMath>
                </a14:m>
                <a:endParaRPr lang="en-US" b="0" dirty="0"/>
              </a:p>
              <a:p>
                <a:pPr lvl="1"/>
                <a:r>
                  <a:rPr lang="en-US" dirty="0"/>
                  <a:t>Allows simultaneous power calculations and can adjust for multiple comparisons</a:t>
                </a:r>
              </a:p>
            </p:txBody>
          </p:sp>
        </mc:Choice>
        <mc:Fallback xmlns="">
          <p:sp>
            <p:nvSpPr>
              <p:cNvPr id="3" name="Content Placeholder 2">
                <a:extLst>
                  <a:ext uri="{FF2B5EF4-FFF2-40B4-BE49-F238E27FC236}">
                    <a16:creationId xmlns:a16="http://schemas.microsoft.com/office/drawing/2014/main" id="{DE405165-24F0-4876-BA78-8BA0F1E52CA5}"/>
                  </a:ext>
                </a:extLst>
              </p:cNvPr>
              <p:cNvSpPr>
                <a:spLocks noGrp="1" noRot="1" noChangeAspect="1" noMove="1" noResize="1" noEditPoints="1" noAdjustHandles="1" noChangeArrowheads="1" noChangeShapeType="1" noTextEdit="1"/>
              </p:cNvSpPr>
              <p:nvPr>
                <p:ph idx="1"/>
              </p:nvPr>
            </p:nvSpPr>
            <p:spPr>
              <a:blipFill>
                <a:blip r:embed="rId2"/>
                <a:stretch>
                  <a:fillRect l="-1407" t="-1887"/>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E25C786-0716-4441-8BFD-5C9207DB7579}"/>
              </a:ext>
            </a:extLst>
          </p:cNvPr>
          <p:cNvSpPr>
            <a:spLocks noGrp="1"/>
          </p:cNvSpPr>
          <p:nvPr>
            <p:ph type="ftr" sz="quarter" idx="11"/>
          </p:nvPr>
        </p:nvSpPr>
        <p:spPr/>
        <p:txBody>
          <a:bodyPr/>
          <a:lstStyle/>
          <a:p>
            <a:r>
              <a:rPr lang="en-US"/>
              <a:t>UNCLASSIFIED</a:t>
            </a:r>
            <a:endParaRPr lang="en-US" dirty="0"/>
          </a:p>
        </p:txBody>
      </p:sp>
      <p:sp>
        <p:nvSpPr>
          <p:cNvPr id="6" name="Slide Number Placeholder 5">
            <a:extLst>
              <a:ext uri="{FF2B5EF4-FFF2-40B4-BE49-F238E27FC236}">
                <a16:creationId xmlns:a16="http://schemas.microsoft.com/office/drawing/2014/main" id="{069F6530-0B45-4BF8-A31B-D12AE39F567A}"/>
              </a:ext>
            </a:extLst>
          </p:cNvPr>
          <p:cNvSpPr>
            <a:spLocks noGrp="1"/>
          </p:cNvSpPr>
          <p:nvPr>
            <p:ph type="sldNum" sz="quarter" idx="12"/>
          </p:nvPr>
        </p:nvSpPr>
        <p:spPr/>
        <p:txBody>
          <a:bodyPr/>
          <a:lstStyle/>
          <a:p>
            <a:fld id="{22009E32-0316-A64C-BBE6-76331A90034E}" type="slidenum">
              <a:rPr lang="en-US" smtClean="0"/>
              <a:t>7</a:t>
            </a:fld>
            <a:endParaRPr lang="en-US"/>
          </a:p>
        </p:txBody>
      </p:sp>
    </p:spTree>
    <p:extLst>
      <p:ext uri="{BB962C8B-B14F-4D97-AF65-F5344CB8AC3E}">
        <p14:creationId xmlns:p14="http://schemas.microsoft.com/office/powerpoint/2010/main" val="505892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E3B41-599D-417F-95CB-3FA5C331588B}"/>
              </a:ext>
            </a:extLst>
          </p:cNvPr>
          <p:cNvSpPr>
            <a:spLocks noGrp="1"/>
          </p:cNvSpPr>
          <p:nvPr>
            <p:ph type="title"/>
          </p:nvPr>
        </p:nvSpPr>
        <p:spPr/>
        <p:txBody>
          <a:bodyPr/>
          <a:lstStyle/>
          <a:p>
            <a:r>
              <a:rPr lang="en-US" dirty="0"/>
              <a:t>Example #1</a:t>
            </a:r>
          </a:p>
        </p:txBody>
      </p:sp>
      <p:sp>
        <p:nvSpPr>
          <p:cNvPr id="3" name="Content Placeholder 2">
            <a:extLst>
              <a:ext uri="{FF2B5EF4-FFF2-40B4-BE49-F238E27FC236}">
                <a16:creationId xmlns:a16="http://schemas.microsoft.com/office/drawing/2014/main" id="{CBA84FBD-22DC-4478-9642-5ED2AE6598A4}"/>
              </a:ext>
            </a:extLst>
          </p:cNvPr>
          <p:cNvSpPr>
            <a:spLocks noGrp="1"/>
          </p:cNvSpPr>
          <p:nvPr>
            <p:ph idx="1"/>
          </p:nvPr>
        </p:nvSpPr>
        <p:spPr/>
        <p:txBody>
          <a:bodyPr/>
          <a:lstStyle/>
          <a:p>
            <a:r>
              <a:rPr lang="en-US" dirty="0"/>
              <a:t>We can use the Shiny App</a:t>
            </a:r>
          </a:p>
          <a:p>
            <a:endParaRPr lang="en-US" dirty="0"/>
          </a:p>
          <a:p>
            <a:r>
              <a:rPr lang="en-US" dirty="0">
                <a:hlinkClick r:id="rId2"/>
              </a:rPr>
              <a:t>www.arcstats.io/shiny/anova-power</a:t>
            </a:r>
            <a:r>
              <a:rPr lang="en-US" dirty="0"/>
              <a:t>  </a:t>
            </a:r>
          </a:p>
        </p:txBody>
      </p:sp>
      <p:sp>
        <p:nvSpPr>
          <p:cNvPr id="5" name="Footer Placeholder 4">
            <a:extLst>
              <a:ext uri="{FF2B5EF4-FFF2-40B4-BE49-F238E27FC236}">
                <a16:creationId xmlns:a16="http://schemas.microsoft.com/office/drawing/2014/main" id="{E6ACD0F6-0A67-4DA8-BFFC-68D55B5A1B86}"/>
              </a:ext>
            </a:extLst>
          </p:cNvPr>
          <p:cNvSpPr>
            <a:spLocks noGrp="1"/>
          </p:cNvSpPr>
          <p:nvPr>
            <p:ph type="ftr" sz="quarter" idx="11"/>
          </p:nvPr>
        </p:nvSpPr>
        <p:spPr/>
        <p:txBody>
          <a:bodyPr/>
          <a:lstStyle/>
          <a:p>
            <a:r>
              <a:rPr lang="en-US"/>
              <a:t>UNCLASSIFIED</a:t>
            </a:r>
            <a:endParaRPr lang="en-US" dirty="0"/>
          </a:p>
        </p:txBody>
      </p:sp>
      <p:sp>
        <p:nvSpPr>
          <p:cNvPr id="6" name="Slide Number Placeholder 5">
            <a:extLst>
              <a:ext uri="{FF2B5EF4-FFF2-40B4-BE49-F238E27FC236}">
                <a16:creationId xmlns:a16="http://schemas.microsoft.com/office/drawing/2014/main" id="{4A886311-B5DF-450C-A3EE-43BAE8B7D353}"/>
              </a:ext>
            </a:extLst>
          </p:cNvPr>
          <p:cNvSpPr>
            <a:spLocks noGrp="1"/>
          </p:cNvSpPr>
          <p:nvPr>
            <p:ph type="sldNum" sz="quarter" idx="12"/>
          </p:nvPr>
        </p:nvSpPr>
        <p:spPr/>
        <p:txBody>
          <a:bodyPr/>
          <a:lstStyle/>
          <a:p>
            <a:fld id="{22009E32-0316-A64C-BBE6-76331A90034E}" type="slidenum">
              <a:rPr lang="en-US" smtClean="0"/>
              <a:t>8</a:t>
            </a:fld>
            <a:endParaRPr lang="en-US"/>
          </a:p>
        </p:txBody>
      </p:sp>
    </p:spTree>
    <p:extLst>
      <p:ext uri="{BB962C8B-B14F-4D97-AF65-F5344CB8AC3E}">
        <p14:creationId xmlns:p14="http://schemas.microsoft.com/office/powerpoint/2010/main" val="1359050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5A35E-7BA2-4D06-A16B-ECA5065ADD89}"/>
              </a:ext>
            </a:extLst>
          </p:cNvPr>
          <p:cNvSpPr>
            <a:spLocks noGrp="1"/>
          </p:cNvSpPr>
          <p:nvPr>
            <p:ph type="title"/>
          </p:nvPr>
        </p:nvSpPr>
        <p:spPr/>
        <p:txBody>
          <a:bodyPr/>
          <a:lstStyle/>
          <a:p>
            <a:pPr algn="ctr"/>
            <a:r>
              <a:rPr lang="en-US" dirty="0"/>
              <a:t>How does this work? Pt. 2</a:t>
            </a:r>
          </a:p>
        </p:txBody>
      </p:sp>
      <p:sp>
        <p:nvSpPr>
          <p:cNvPr id="3" name="Content Placeholder 2">
            <a:extLst>
              <a:ext uri="{FF2B5EF4-FFF2-40B4-BE49-F238E27FC236}">
                <a16:creationId xmlns:a16="http://schemas.microsoft.com/office/drawing/2014/main" id="{D62EFE1D-F35D-41DA-B762-CC3F04D6D3F1}"/>
              </a:ext>
            </a:extLst>
          </p:cNvPr>
          <p:cNvSpPr>
            <a:spLocks noGrp="1"/>
          </p:cNvSpPr>
          <p:nvPr>
            <p:ph idx="1"/>
          </p:nvPr>
        </p:nvSpPr>
        <p:spPr/>
        <p:txBody>
          <a:bodyPr/>
          <a:lstStyle/>
          <a:p>
            <a:r>
              <a:rPr lang="en-US" dirty="0"/>
              <a:t>Another option is to use an “empirical” distribution</a:t>
            </a:r>
          </a:p>
          <a:p>
            <a:r>
              <a:rPr lang="en-US" dirty="0"/>
              <a:t>Essentially means the parameters will be the sample estimates</a:t>
            </a:r>
          </a:p>
          <a:p>
            <a:r>
              <a:rPr lang="en-US" dirty="0"/>
              <a:t>Much faster but comes with costs</a:t>
            </a:r>
          </a:p>
          <a:p>
            <a:pPr lvl="1"/>
            <a:r>
              <a:rPr lang="en-US" dirty="0"/>
              <a:t>Limitation 1: Complex designs can’t have small sample sizes</a:t>
            </a:r>
          </a:p>
          <a:p>
            <a:pPr lvl="1"/>
            <a:r>
              <a:rPr lang="en-US" dirty="0"/>
              <a:t>Limitation 2: No corrections for multiple comparisons</a:t>
            </a:r>
          </a:p>
          <a:p>
            <a:endParaRPr lang="en-US" dirty="0"/>
          </a:p>
        </p:txBody>
      </p:sp>
      <p:sp>
        <p:nvSpPr>
          <p:cNvPr id="5" name="Footer Placeholder 4">
            <a:extLst>
              <a:ext uri="{FF2B5EF4-FFF2-40B4-BE49-F238E27FC236}">
                <a16:creationId xmlns:a16="http://schemas.microsoft.com/office/drawing/2014/main" id="{89096CFE-E518-4F4A-B98E-F009D28168C2}"/>
              </a:ext>
            </a:extLst>
          </p:cNvPr>
          <p:cNvSpPr>
            <a:spLocks noGrp="1"/>
          </p:cNvSpPr>
          <p:nvPr>
            <p:ph type="ftr" sz="quarter" idx="11"/>
          </p:nvPr>
        </p:nvSpPr>
        <p:spPr/>
        <p:txBody>
          <a:bodyPr/>
          <a:lstStyle/>
          <a:p>
            <a:r>
              <a:rPr lang="en-US"/>
              <a:t>UNCLASSIFIED</a:t>
            </a:r>
            <a:endParaRPr lang="en-US" dirty="0"/>
          </a:p>
        </p:txBody>
      </p:sp>
      <p:sp>
        <p:nvSpPr>
          <p:cNvPr id="6" name="Slide Number Placeholder 5">
            <a:extLst>
              <a:ext uri="{FF2B5EF4-FFF2-40B4-BE49-F238E27FC236}">
                <a16:creationId xmlns:a16="http://schemas.microsoft.com/office/drawing/2014/main" id="{D3A201F8-7607-456F-B53A-6DB77ABD8A89}"/>
              </a:ext>
            </a:extLst>
          </p:cNvPr>
          <p:cNvSpPr>
            <a:spLocks noGrp="1"/>
          </p:cNvSpPr>
          <p:nvPr>
            <p:ph type="sldNum" sz="quarter" idx="12"/>
          </p:nvPr>
        </p:nvSpPr>
        <p:spPr/>
        <p:txBody>
          <a:bodyPr/>
          <a:lstStyle/>
          <a:p>
            <a:fld id="{22009E32-0316-A64C-BBE6-76331A90034E}" type="slidenum">
              <a:rPr lang="en-US" smtClean="0"/>
              <a:t>9</a:t>
            </a:fld>
            <a:endParaRPr lang="en-US"/>
          </a:p>
        </p:txBody>
      </p:sp>
    </p:spTree>
    <p:extLst>
      <p:ext uri="{BB962C8B-B14F-4D97-AF65-F5344CB8AC3E}">
        <p14:creationId xmlns:p14="http://schemas.microsoft.com/office/powerpoint/2010/main" val="31566055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1331</Words>
  <Application>Microsoft Office PowerPoint</Application>
  <PresentationFormat>On-screen Show (4:3)</PresentationFormat>
  <Paragraphs>169</Paragraphs>
  <Slides>21</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21</vt:i4>
      </vt:variant>
    </vt:vector>
  </HeadingPairs>
  <TitlesOfParts>
    <vt:vector size="34" baseType="lpstr">
      <vt:lpstr> Arial</vt:lpstr>
      <vt:lpstr>.HelveticaNeueDeskInterface-Regular</vt:lpstr>
      <vt:lpstr>.LucidaGrandeUI</vt:lpstr>
      <vt:lpstr>Agency FB</vt:lpstr>
      <vt:lpstr>Arial</vt:lpstr>
      <vt:lpstr>Calibri</vt:lpstr>
      <vt:lpstr>Cambria Math</vt:lpstr>
      <vt:lpstr>Helvetica</vt:lpstr>
      <vt:lpstr>Lucida Grande</vt:lpstr>
      <vt:lpstr>Times New Roman</vt:lpstr>
      <vt:lpstr>Wingdings</vt:lpstr>
      <vt:lpstr>Office Theme</vt:lpstr>
      <vt:lpstr>8_Office Theme</vt:lpstr>
      <vt:lpstr>Using the Superpower R package to simulate power</vt:lpstr>
      <vt:lpstr>Disclosures</vt:lpstr>
      <vt:lpstr>Quick Refresher</vt:lpstr>
      <vt:lpstr>Visualization</vt:lpstr>
      <vt:lpstr>Traditional Power Analysis</vt:lpstr>
      <vt:lpstr>Common Problem</vt:lpstr>
      <vt:lpstr>How does this work? Pt. 1</vt:lpstr>
      <vt:lpstr>Example #1</vt:lpstr>
      <vt:lpstr>How does this work? Pt. 2</vt:lpstr>
      <vt:lpstr>Exact Example</vt:lpstr>
      <vt:lpstr>Key Questions</vt:lpstr>
      <vt:lpstr>Balance Alpha and Beta</vt:lpstr>
      <vt:lpstr>Concluding Remarks</vt:lpstr>
      <vt:lpstr>Question</vt:lpstr>
      <vt:lpstr>Questions</vt:lpstr>
      <vt:lpstr>Questions</vt:lpstr>
      <vt:lpstr>Questions</vt:lpstr>
      <vt:lpstr>Questions</vt:lpstr>
      <vt:lpstr>Questions</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Justifying your sample size</dc:title>
  <dc:creator>Aaron Caldwell</dc:creator>
  <cp:lastModifiedBy>Aaron Caldwell</cp:lastModifiedBy>
  <cp:revision>26</cp:revision>
  <dcterms:created xsi:type="dcterms:W3CDTF">2020-07-14T18:21:16Z</dcterms:created>
  <dcterms:modified xsi:type="dcterms:W3CDTF">2021-02-25T22:47:03Z</dcterms:modified>
</cp:coreProperties>
</file>